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C316450-E4C8-418A-B0AD-B25EF181C50B}">
  <a:tblStyle styleId="{9C316450-E4C8-418A-B0AD-B25EF181C50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585c4f240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585c4f240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e512e9d183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e512e9d183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e585c4f2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e585c4f2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e585c4f24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e585c4f24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e512e9d183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e512e9d183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e512e9d183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e512e9d183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e512e9d183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e512e9d183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e585c4f24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e585c4f24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e585c4f240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e585c4f240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e512e9d183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e512e9d183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e512e9d183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e512e9d183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e585c4f24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e585c4f24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e585c4f24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e585c4f24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e585c4f24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e585c4f24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e585c4f240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e585c4f240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e585c4f240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e585c4f240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e6c7337ff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e6c7337ff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e585c4f240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e585c4f240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(cbo) dit is afhankelijk van de gemeente waar de groep zit, toch? ‘kan het noodzakelijk zijn’ -&gt; ‘ is het in sommige gemeenten mogelijk’</a:t>
            </a:r>
            <a:endParaRPr/>
          </a:p>
          <a:p>
            <a:pPr indent="0" lvl="0" marL="0" rtl="0" algn="l">
              <a:spcBef>
                <a:spcPts val="0"/>
              </a:spcBef>
              <a:spcAft>
                <a:spcPts val="0"/>
              </a:spcAft>
              <a:buNone/>
            </a:pPr>
            <a:r>
              <a:rPr lang="nl"/>
              <a:t>(mb) is afhankelijk an de locatie van de aanvrager. In de meeste gemeenten is het een aparte vergunning voor die ene persoon. Maar bijv. Utrecht maakt een gedeelde vergunning die op 2 adressen geldig is.</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e585c4f240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e585c4f240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e585c4f240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e585c4f240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e585c4f240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e585c4f24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e512e9d18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e512e9d18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e585c4f240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e585c4f240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e585c4f24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e585c4f24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e585c4f240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e585c4f240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e585c4f240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e585c4f240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120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e512e9d18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e512e9d18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e512e9d18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e512e9d18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e585c4f24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e585c4f24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e512e9d183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e512e9d183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e585c4f240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e585c4f240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e512e9d18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e512e9d18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hyperlink" Target="https://www.anwb.nl/auto/autokoste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hyperlink" Target="https://www.centraalbeheer.nl/delen/vereniging-voor-gedeeld-autogebruik" TargetMode="External"/><Relationship Id="rId4" Type="http://schemas.openxmlformats.org/officeDocument/2006/relationships/hyperlink" Target="https://www.ohra.nl/leenautoverzekering" TargetMode="External"/><Relationship Id="rId5"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hyperlink" Target="https://deelauto.nl/app/uploads/2024/06/maatschapovereenkomst.pdf" TargetMode="Externa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hyperlink" Target="https://deelauto.nl/parkeervergunnin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hyperlink" Target="https://docs.google.com/presentation/d/1Nq1zcowxQJLzyHJlajerpRmguhEvDtOL8QZ6gkU9UAs/edit?usp=sharing" TargetMode="External"/><Relationship Id="rId4" Type="http://schemas.openxmlformats.org/officeDocument/2006/relationships/hyperlink" Target="https://www.canva.com/design/DAFwJMaS1DI/y3fj9kGXrhWvy5LkpcSWKQ/edit?utm_content=DAFwJMaS1DI&amp;utm_campaign=designshare&amp;utm_medium=link2&amp;utm_source=sharebutton" TargetMode="External"/><Relationship Id="rId9" Type="http://schemas.openxmlformats.org/officeDocument/2006/relationships/image" Target="../media/image3.png"/><Relationship Id="rId5" Type="http://schemas.openxmlformats.org/officeDocument/2006/relationships/hyperlink" Target="https://deelauto.nl/app/uploads/2022/05/leenovereenkomst.pdf" TargetMode="External"/><Relationship Id="rId6" Type="http://schemas.openxmlformats.org/officeDocument/2006/relationships/hyperlink" Target="https://deelauto.nl/faq/" TargetMode="External"/><Relationship Id="rId7" Type="http://schemas.openxmlformats.org/officeDocument/2006/relationships/hyperlink" Target="https://docs.google.com/presentation/d/1zruCgly62Y5BM9YR87vxFAsfc71GWfuUABJcpOFg0bI/edit?usp=sharing" TargetMode="External"/><Relationship Id="rId8" Type="http://schemas.openxmlformats.org/officeDocument/2006/relationships/hyperlink" Target="https://deelauto.nl/app/uploads/2024/06/maatschapovereenkomst.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hyperlink" Target="https://themobilityfactory.coop/"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hyperlink" Target="https://www.thelabofthought.co/"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240437" y="906851"/>
            <a:ext cx="4663123" cy="3329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2"/>
          <p:cNvSpPr txBox="1"/>
          <p:nvPr/>
        </p:nvSpPr>
        <p:spPr>
          <a:xfrm>
            <a:off x="502975" y="322650"/>
            <a:ext cx="7483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Hoe</a:t>
            </a:r>
            <a:r>
              <a:rPr b="1" lang="nl" sz="1800">
                <a:solidFill>
                  <a:srgbClr val="00AD89"/>
                </a:solidFill>
              </a:rPr>
              <a:t> logisch is een eigen auto</a:t>
            </a:r>
            <a:endParaRPr sz="1800">
              <a:solidFill>
                <a:schemeClr val="dk2"/>
              </a:solidFill>
            </a:endParaRPr>
          </a:p>
        </p:txBody>
      </p:sp>
      <p:pic>
        <p:nvPicPr>
          <p:cNvPr id="120" name="Google Shape;120;p22"/>
          <p:cNvPicPr preferRelativeResize="0"/>
          <p:nvPr/>
        </p:nvPicPr>
        <p:blipFill>
          <a:blip r:embed="rId3">
            <a:alphaModFix/>
          </a:blip>
          <a:stretch>
            <a:fillRect/>
          </a:stretch>
        </p:blipFill>
        <p:spPr>
          <a:xfrm>
            <a:off x="7986225" y="4166025"/>
            <a:ext cx="1034400" cy="1034400"/>
          </a:xfrm>
          <a:prstGeom prst="rect">
            <a:avLst/>
          </a:prstGeom>
          <a:noFill/>
          <a:ln>
            <a:noFill/>
          </a:ln>
        </p:spPr>
      </p:pic>
      <p:sp>
        <p:nvSpPr>
          <p:cNvPr id="121" name="Google Shape;121;p22"/>
          <p:cNvSpPr txBox="1"/>
          <p:nvPr/>
        </p:nvSpPr>
        <p:spPr>
          <a:xfrm>
            <a:off x="738150" y="882450"/>
            <a:ext cx="7565400" cy="400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nl" sz="1500">
                <a:solidFill>
                  <a:srgbClr val="434343"/>
                </a:solidFill>
                <a:latin typeface="Calibri"/>
                <a:ea typeface="Calibri"/>
                <a:cs typeface="Calibri"/>
                <a:sym typeface="Calibri"/>
              </a:rPr>
              <a:t>4</a:t>
            </a:r>
            <a:r>
              <a:rPr lang="nl" sz="1500">
                <a:solidFill>
                  <a:srgbClr val="434343"/>
                </a:solidFill>
                <a:latin typeface="Calibri"/>
                <a:ea typeface="Calibri"/>
                <a:cs typeface="Calibri"/>
                <a:sym typeface="Calibri"/>
              </a:rPr>
              <a:t>.😒 ⁠Ik zie dat nooit op TV, maar hoorde dat autobezit leidt tot minder bewegen en gewichtstoename. Met de deelauto denk ik steeds na of het écht nodig is en loop of fiets dus meestal. Die stok achter de deur heb ik echt nodig. Hoe is dat geregeld bij een hashtag#EigenAuto? Wordt je financieel gecompenseerd voor je lagere levensverwachting?</a:t>
            </a:r>
            <a:endParaRPr sz="1500">
              <a:solidFill>
                <a:srgbClr val="434343"/>
              </a:solidFill>
              <a:latin typeface="Calibri"/>
              <a:ea typeface="Calibri"/>
              <a:cs typeface="Calibri"/>
              <a:sym typeface="Calibri"/>
            </a:endParaRPr>
          </a:p>
          <a:p>
            <a:pPr indent="0" lvl="0" marL="0" rtl="0" algn="l">
              <a:lnSpc>
                <a:spcPct val="115000"/>
              </a:lnSpc>
              <a:spcBef>
                <a:spcPts val="1200"/>
              </a:spcBef>
              <a:spcAft>
                <a:spcPts val="0"/>
              </a:spcAft>
              <a:buNone/>
            </a:pPr>
            <a:r>
              <a:rPr lang="nl" sz="1500">
                <a:solidFill>
                  <a:srgbClr val="434343"/>
                </a:solidFill>
                <a:latin typeface="Calibri"/>
                <a:ea typeface="Calibri"/>
                <a:cs typeface="Calibri"/>
                <a:sym typeface="Calibri"/>
              </a:rPr>
              <a:t>5.🏙 Een professor zei laatst dat een hashtag#EigenAuto voor iedereen niet houdbaar is, omdat er dan voor nieuwe woningen extra parkeerruimte nodig is ter grootte van Gemeente Gouda. Ik zou me schuldig voelen. Hoe zorg ik dat ik hier niet op aangekeken wordt? Mag ik er 'deelauto' stickers op plakken, zonder hem écht te delen?</a:t>
            </a:r>
            <a:endParaRPr sz="1500">
              <a:solidFill>
                <a:srgbClr val="434343"/>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nl" sz="1500">
                <a:solidFill>
                  <a:srgbClr val="434343"/>
                </a:solidFill>
                <a:latin typeface="Calibri"/>
                <a:ea typeface="Calibri"/>
                <a:cs typeface="Calibri"/>
                <a:sym typeface="Calibri"/>
              </a:rPr>
              <a:t>6.💪 ⁠Iemand zei dat ik beter 'een grote bak' (hashtag#SUV?) kan kopen zodat ik zeker weet dat ik er alles mee kan doen. Nu gebruik ik allerlei auto’s, afhankelijk van wat ik nodig heb. Die grote wagens voor iedereen, is dat wel efficiënt? Of is de grootte in te stellen?</a:t>
            </a:r>
            <a:endParaRPr sz="1500">
              <a:solidFill>
                <a:srgbClr val="434343"/>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500">
              <a:solidFill>
                <a:srgbClr val="434343"/>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nl" sz="1500">
                <a:solidFill>
                  <a:srgbClr val="434343"/>
                </a:solidFill>
                <a:latin typeface="Calibri"/>
                <a:ea typeface="Calibri"/>
                <a:cs typeface="Calibri"/>
                <a:sym typeface="Calibri"/>
              </a:rPr>
              <a:t>7.⁠👬 Autodelen leidt tot ontmoetingen en een gedeeld buurtgevoel. Hoe zit dat met een hashtag#EigenAuto voor iedereen? Hoe stimuleert dat interactie in de wijk?</a:t>
            </a:r>
            <a:endParaRPr sz="1500">
              <a:solidFill>
                <a:srgbClr val="434343"/>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D89"/>
        </a:solidFill>
      </p:bgPr>
    </p:bg>
    <p:spTree>
      <p:nvGrpSpPr>
        <p:cNvPr id="125" name="Shape 125"/>
        <p:cNvGrpSpPr/>
        <p:nvPr/>
      </p:nvGrpSpPr>
      <p:grpSpPr>
        <a:xfrm>
          <a:off x="0" y="0"/>
          <a:ext cx="0" cy="0"/>
          <a:chOff x="0" y="0"/>
          <a:chExt cx="0" cy="0"/>
        </a:xfrm>
      </p:grpSpPr>
      <p:pic>
        <p:nvPicPr>
          <p:cNvPr id="126" name="Google Shape;126;p23"/>
          <p:cNvPicPr preferRelativeResize="0"/>
          <p:nvPr/>
        </p:nvPicPr>
        <p:blipFill>
          <a:blip r:embed="rId3">
            <a:alphaModFix/>
          </a:blip>
          <a:stretch>
            <a:fillRect/>
          </a:stretch>
        </p:blipFill>
        <p:spPr>
          <a:xfrm>
            <a:off x="249876" y="750008"/>
            <a:ext cx="5408376" cy="3605576"/>
          </a:xfrm>
          <a:prstGeom prst="rect">
            <a:avLst/>
          </a:prstGeom>
          <a:noFill/>
          <a:ln cap="flat" cmpd="sng" w="28575">
            <a:solidFill>
              <a:schemeClr val="lt1"/>
            </a:solidFill>
            <a:prstDash val="solid"/>
            <a:round/>
            <a:headEnd len="sm" w="sm" type="none"/>
            <a:tailEnd len="sm" w="sm" type="none"/>
          </a:ln>
        </p:spPr>
      </p:pic>
      <p:pic>
        <p:nvPicPr>
          <p:cNvPr id="127" name="Google Shape;127;p23"/>
          <p:cNvPicPr preferRelativeResize="0"/>
          <p:nvPr/>
        </p:nvPicPr>
        <p:blipFill>
          <a:blip r:embed="rId4">
            <a:alphaModFix/>
          </a:blip>
          <a:stretch>
            <a:fillRect/>
          </a:stretch>
        </p:blipFill>
        <p:spPr>
          <a:xfrm>
            <a:off x="5658262" y="720550"/>
            <a:ext cx="3258275" cy="3664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D89"/>
        </a:solidFill>
      </p:bgPr>
    </p:bg>
    <p:spTree>
      <p:nvGrpSpPr>
        <p:cNvPr id="131" name="Shape 131"/>
        <p:cNvGrpSpPr/>
        <p:nvPr/>
      </p:nvGrpSpPr>
      <p:grpSpPr>
        <a:xfrm>
          <a:off x="0" y="0"/>
          <a:ext cx="0" cy="0"/>
          <a:chOff x="0" y="0"/>
          <a:chExt cx="0" cy="0"/>
        </a:xfrm>
      </p:grpSpPr>
      <p:sp>
        <p:nvSpPr>
          <p:cNvPr id="132" name="Google Shape;132;p24"/>
          <p:cNvSpPr txBox="1"/>
          <p:nvPr/>
        </p:nvSpPr>
        <p:spPr>
          <a:xfrm>
            <a:off x="1041750" y="2025300"/>
            <a:ext cx="7060500" cy="1092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 sz="5900">
                <a:solidFill>
                  <a:schemeClr val="lt1"/>
                </a:solidFill>
                <a:latin typeface="Calibri"/>
                <a:ea typeface="Calibri"/>
                <a:cs typeface="Calibri"/>
                <a:sym typeface="Calibri"/>
              </a:rPr>
              <a:t>Onze wijk</a:t>
            </a:r>
            <a:endParaRPr sz="59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5"/>
          <p:cNvSpPr txBox="1"/>
          <p:nvPr/>
        </p:nvSpPr>
        <p:spPr>
          <a:xfrm>
            <a:off x="502975" y="322650"/>
            <a:ext cx="6453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Wat speelt er bij ons?</a:t>
            </a:r>
            <a:endParaRPr sz="1800">
              <a:solidFill>
                <a:schemeClr val="dk2"/>
              </a:solidFill>
            </a:endParaRPr>
          </a:p>
        </p:txBody>
      </p:sp>
      <p:sp>
        <p:nvSpPr>
          <p:cNvPr id="138" name="Google Shape;138;p25"/>
          <p:cNvSpPr txBox="1"/>
          <p:nvPr/>
        </p:nvSpPr>
        <p:spPr>
          <a:xfrm>
            <a:off x="655375" y="784350"/>
            <a:ext cx="74679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800">
                <a:solidFill>
                  <a:srgbClr val="434343"/>
                </a:solidFill>
                <a:latin typeface="Calibri"/>
                <a:ea typeface="Calibri"/>
                <a:cs typeface="Calibri"/>
                <a:sym typeface="Calibri"/>
              </a:rPr>
              <a:t>Voorbeelden van issues die autodelen voor onze wijk interessant kunnen maken.</a:t>
            </a:r>
            <a:endParaRPr sz="1800">
              <a:solidFill>
                <a:srgbClr val="434343"/>
              </a:solidFill>
              <a:latin typeface="Calibri"/>
              <a:ea typeface="Calibri"/>
              <a:cs typeface="Calibri"/>
              <a:sym typeface="Calibri"/>
            </a:endParaRPr>
          </a:p>
          <a:p>
            <a:pPr indent="0" lvl="0" marL="0" rtl="0" algn="l">
              <a:spcBef>
                <a:spcPts val="0"/>
              </a:spcBef>
              <a:spcAft>
                <a:spcPts val="0"/>
              </a:spcAft>
              <a:buNone/>
            </a:pPr>
            <a:r>
              <a:rPr i="1" lang="nl" sz="1800">
                <a:solidFill>
                  <a:srgbClr val="434343"/>
                </a:solidFill>
                <a:latin typeface="Calibri"/>
                <a:ea typeface="Calibri"/>
                <a:cs typeface="Calibri"/>
                <a:sym typeface="Calibri"/>
              </a:rPr>
              <a:t>Scherp deze informatie uiteraard aan voor je eigen wijk/situatie!</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Weinig plek voor parkeren.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Dure parkeervergunningen.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Zeer lage parkeernorm.</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Veel overlast van </a:t>
            </a:r>
            <a:r>
              <a:rPr lang="nl" sz="1800">
                <a:solidFill>
                  <a:srgbClr val="434343"/>
                </a:solidFill>
                <a:latin typeface="Calibri"/>
                <a:ea typeface="Calibri"/>
                <a:cs typeface="Calibri"/>
                <a:sym typeface="Calibri"/>
              </a:rPr>
              <a:t>dubbel geparkeerde</a:t>
            </a:r>
            <a:r>
              <a:rPr lang="nl" sz="1800">
                <a:solidFill>
                  <a:srgbClr val="434343"/>
                </a:solidFill>
                <a:latin typeface="Calibri"/>
                <a:ea typeface="Calibri"/>
                <a:cs typeface="Calibri"/>
                <a:sym typeface="Calibri"/>
              </a:rPr>
              <a:t> auto’s.</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Veel 2de auto’s. Autodelen zou het aantal 2de auto’s substantieel kunnen verminderen.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Mogelijkheid om te vergroenen als er minder parkeerplekken nodig zijn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a:t>
            </a:r>
            <a:endParaRPr sz="1800">
              <a:solidFill>
                <a:srgbClr val="434343"/>
              </a:solidFill>
              <a:latin typeface="Calibri"/>
              <a:ea typeface="Calibri"/>
              <a:cs typeface="Calibri"/>
              <a:sym typeface="Calibri"/>
            </a:endParaRPr>
          </a:p>
        </p:txBody>
      </p:sp>
      <p:pic>
        <p:nvPicPr>
          <p:cNvPr id="139" name="Google Shape;139;p25"/>
          <p:cNvPicPr preferRelativeResize="0"/>
          <p:nvPr/>
        </p:nvPicPr>
        <p:blipFill>
          <a:blip r:embed="rId3">
            <a:alphaModFix/>
          </a:blip>
          <a:stretch>
            <a:fillRect/>
          </a:stretch>
        </p:blipFill>
        <p:spPr>
          <a:xfrm>
            <a:off x="7986225" y="4166025"/>
            <a:ext cx="1034400" cy="1034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6"/>
          <p:cNvSpPr txBox="1"/>
          <p:nvPr/>
        </p:nvSpPr>
        <p:spPr>
          <a:xfrm>
            <a:off x="502975" y="322650"/>
            <a:ext cx="657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W</a:t>
            </a:r>
            <a:r>
              <a:rPr b="1" lang="nl" sz="1800">
                <a:solidFill>
                  <a:srgbClr val="00AD89"/>
                </a:solidFill>
              </a:rPr>
              <a:t>ie is onze doelgroep?</a:t>
            </a:r>
            <a:endParaRPr sz="1800">
              <a:solidFill>
                <a:schemeClr val="dk2"/>
              </a:solidFill>
            </a:endParaRPr>
          </a:p>
        </p:txBody>
      </p:sp>
      <p:sp>
        <p:nvSpPr>
          <p:cNvPr id="145" name="Google Shape;145;p26"/>
          <p:cNvSpPr txBox="1"/>
          <p:nvPr/>
        </p:nvSpPr>
        <p:spPr>
          <a:xfrm>
            <a:off x="655375" y="784350"/>
            <a:ext cx="7467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800">
                <a:solidFill>
                  <a:srgbClr val="434343"/>
                </a:solidFill>
                <a:latin typeface="Calibri"/>
                <a:ea typeface="Calibri"/>
                <a:cs typeface="Calibri"/>
                <a:sym typeface="Calibri"/>
              </a:rPr>
              <a:t>Voorbeelden van doelgroepen waarop we ons gaan richten in onze wijk?</a:t>
            </a:r>
            <a:endParaRPr sz="1800">
              <a:solidFill>
                <a:srgbClr val="434343"/>
              </a:solidFill>
              <a:latin typeface="Calibri"/>
              <a:ea typeface="Calibri"/>
              <a:cs typeface="Calibri"/>
              <a:sym typeface="Calibri"/>
            </a:endParaRPr>
          </a:p>
          <a:p>
            <a:pPr indent="0" lvl="0" marL="0" rtl="0" algn="l">
              <a:spcBef>
                <a:spcPts val="0"/>
              </a:spcBef>
              <a:spcAft>
                <a:spcPts val="0"/>
              </a:spcAft>
              <a:buNone/>
            </a:pPr>
            <a:r>
              <a:rPr i="1" lang="nl" sz="1800">
                <a:solidFill>
                  <a:srgbClr val="434343"/>
                </a:solidFill>
                <a:latin typeface="Calibri"/>
                <a:ea typeface="Calibri"/>
                <a:cs typeface="Calibri"/>
                <a:sym typeface="Calibri"/>
              </a:rPr>
              <a:t>Scherp deze informatie uiteraard aan voor je eigen wijk/situatie!</a:t>
            </a:r>
            <a:endParaRPr i="1"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Mensen met een 2de auto die weinig wordt gebruikt</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Mensen die van hun auto af willen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Mensen die twijfelen over de aanschaf van een 2de auto</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Mensen voor wie de aanschaf van een eigen auto of overstap naar een elektrische auto niet haalbaar is.</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Mensen zonder eigen auto die de aanschaf van een eigen auto zo lang mogelijk willen uitstellen, maar die af en toe toch wel nodig hebben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a:t>
            </a:r>
            <a:endParaRPr sz="1800">
              <a:solidFill>
                <a:srgbClr val="434343"/>
              </a:solidFill>
              <a:latin typeface="Calibri"/>
              <a:ea typeface="Calibri"/>
              <a:cs typeface="Calibri"/>
              <a:sym typeface="Calibri"/>
            </a:endParaRPr>
          </a:p>
        </p:txBody>
      </p:sp>
      <p:pic>
        <p:nvPicPr>
          <p:cNvPr id="146" name="Google Shape;146;p26"/>
          <p:cNvPicPr preferRelativeResize="0"/>
          <p:nvPr/>
        </p:nvPicPr>
        <p:blipFill>
          <a:blip r:embed="rId3">
            <a:alphaModFix/>
          </a:blip>
          <a:stretch>
            <a:fillRect/>
          </a:stretch>
        </p:blipFill>
        <p:spPr>
          <a:xfrm>
            <a:off x="7986225" y="4166025"/>
            <a:ext cx="1034400" cy="1034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D89"/>
        </a:solidFill>
      </p:bgPr>
    </p:bg>
    <p:spTree>
      <p:nvGrpSpPr>
        <p:cNvPr id="150" name="Shape 150"/>
        <p:cNvGrpSpPr/>
        <p:nvPr/>
      </p:nvGrpSpPr>
      <p:grpSpPr>
        <a:xfrm>
          <a:off x="0" y="0"/>
          <a:ext cx="0" cy="0"/>
          <a:chOff x="0" y="0"/>
          <a:chExt cx="0" cy="0"/>
        </a:xfrm>
      </p:grpSpPr>
      <p:pic>
        <p:nvPicPr>
          <p:cNvPr id="151" name="Google Shape;151;p27"/>
          <p:cNvPicPr preferRelativeResize="0"/>
          <p:nvPr/>
        </p:nvPicPr>
        <p:blipFill rotWithShape="1">
          <a:blip r:embed="rId3">
            <a:alphaModFix/>
          </a:blip>
          <a:srcRect b="0" l="4616" r="0" t="0"/>
          <a:stretch/>
        </p:blipFill>
        <p:spPr>
          <a:xfrm>
            <a:off x="178183" y="739675"/>
            <a:ext cx="5240325" cy="3664476"/>
          </a:xfrm>
          <a:prstGeom prst="rect">
            <a:avLst/>
          </a:prstGeom>
          <a:noFill/>
          <a:ln cap="flat" cmpd="sng" w="28575">
            <a:solidFill>
              <a:schemeClr val="lt1"/>
            </a:solidFill>
            <a:prstDash val="solid"/>
            <a:round/>
            <a:headEnd len="sm" w="sm" type="none"/>
            <a:tailEnd len="sm" w="sm" type="none"/>
          </a:ln>
        </p:spPr>
      </p:pic>
      <p:pic>
        <p:nvPicPr>
          <p:cNvPr id="152" name="Google Shape;152;p27"/>
          <p:cNvPicPr preferRelativeResize="0"/>
          <p:nvPr/>
        </p:nvPicPr>
        <p:blipFill>
          <a:blip r:embed="rId4">
            <a:alphaModFix/>
          </a:blip>
          <a:stretch>
            <a:fillRect/>
          </a:stretch>
        </p:blipFill>
        <p:spPr>
          <a:xfrm>
            <a:off x="5434023" y="711100"/>
            <a:ext cx="3510850" cy="3721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D89"/>
        </a:solidFill>
      </p:bgPr>
    </p:bg>
    <p:spTree>
      <p:nvGrpSpPr>
        <p:cNvPr id="156" name="Shape 156"/>
        <p:cNvGrpSpPr/>
        <p:nvPr/>
      </p:nvGrpSpPr>
      <p:grpSpPr>
        <a:xfrm>
          <a:off x="0" y="0"/>
          <a:ext cx="0" cy="0"/>
          <a:chOff x="0" y="0"/>
          <a:chExt cx="0" cy="0"/>
        </a:xfrm>
      </p:grpSpPr>
      <p:sp>
        <p:nvSpPr>
          <p:cNvPr id="157" name="Google Shape;157;p28"/>
          <p:cNvSpPr txBox="1"/>
          <p:nvPr/>
        </p:nvSpPr>
        <p:spPr>
          <a:xfrm>
            <a:off x="434400" y="2025300"/>
            <a:ext cx="8275200" cy="1092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 sz="5900">
                <a:solidFill>
                  <a:schemeClr val="lt1"/>
                </a:solidFill>
                <a:latin typeface="Calibri"/>
                <a:ea typeface="Calibri"/>
                <a:cs typeface="Calibri"/>
                <a:sym typeface="Calibri"/>
              </a:rPr>
              <a:t>Manieren om te delen</a:t>
            </a:r>
            <a:endParaRPr sz="59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9"/>
          <p:cNvSpPr txBox="1"/>
          <p:nvPr/>
        </p:nvSpPr>
        <p:spPr>
          <a:xfrm>
            <a:off x="502975" y="322650"/>
            <a:ext cx="657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Manieren voor autodelen</a:t>
            </a:r>
            <a:endParaRPr sz="1800">
              <a:solidFill>
                <a:schemeClr val="dk2"/>
              </a:solidFill>
            </a:endParaRPr>
          </a:p>
        </p:txBody>
      </p:sp>
      <p:pic>
        <p:nvPicPr>
          <p:cNvPr id="163" name="Google Shape;163;p29"/>
          <p:cNvPicPr preferRelativeResize="0"/>
          <p:nvPr/>
        </p:nvPicPr>
        <p:blipFill>
          <a:blip r:embed="rId3">
            <a:alphaModFix/>
          </a:blip>
          <a:stretch>
            <a:fillRect/>
          </a:stretch>
        </p:blipFill>
        <p:spPr>
          <a:xfrm>
            <a:off x="7986225" y="4166025"/>
            <a:ext cx="1034400" cy="1034400"/>
          </a:xfrm>
          <a:prstGeom prst="rect">
            <a:avLst/>
          </a:prstGeom>
          <a:noFill/>
          <a:ln>
            <a:noFill/>
          </a:ln>
        </p:spPr>
      </p:pic>
      <p:graphicFrame>
        <p:nvGraphicFramePr>
          <p:cNvPr id="164" name="Google Shape;164;p29"/>
          <p:cNvGraphicFramePr/>
          <p:nvPr/>
        </p:nvGraphicFramePr>
        <p:xfrm>
          <a:off x="353825" y="1013600"/>
          <a:ext cx="3000000" cy="3000000"/>
        </p:xfrm>
        <a:graphic>
          <a:graphicData uri="http://schemas.openxmlformats.org/drawingml/2006/table">
            <a:tbl>
              <a:tblPr>
                <a:noFill/>
                <a:tableStyleId>{9C316450-E4C8-418A-B0AD-B25EF181C50B}</a:tableStyleId>
              </a:tblPr>
              <a:tblGrid>
                <a:gridCol w="1800950"/>
                <a:gridCol w="1192600"/>
                <a:gridCol w="5423150"/>
              </a:tblGrid>
              <a:tr h="381000">
                <a:tc>
                  <a:txBody>
                    <a:bodyPr/>
                    <a:lstStyle/>
                    <a:p>
                      <a:pPr indent="0" lvl="0" marL="0" rtl="0" algn="l">
                        <a:spcBef>
                          <a:spcPts val="0"/>
                        </a:spcBef>
                        <a:spcAft>
                          <a:spcPts val="0"/>
                        </a:spcAft>
                        <a:buNone/>
                      </a:pPr>
                      <a:r>
                        <a:rPr b="1" lang="nl" sz="1200">
                          <a:solidFill>
                            <a:schemeClr val="lt1"/>
                          </a:solidFill>
                        </a:rPr>
                        <a:t>Vorm</a:t>
                      </a:r>
                      <a:endParaRPr b="1" sz="1200">
                        <a:solidFill>
                          <a:schemeClr val="lt1"/>
                        </a:solidFill>
                      </a:endParaRPr>
                    </a:p>
                  </a:txBody>
                  <a:tcPr marT="91425" marB="91425" marR="91425" marL="91425">
                    <a:solidFill>
                      <a:srgbClr val="00AD89"/>
                    </a:solidFill>
                  </a:tcPr>
                </a:tc>
                <a:tc>
                  <a:txBody>
                    <a:bodyPr/>
                    <a:lstStyle/>
                    <a:p>
                      <a:pPr indent="0" lvl="0" marL="0" rtl="0" algn="l">
                        <a:spcBef>
                          <a:spcPts val="0"/>
                        </a:spcBef>
                        <a:spcAft>
                          <a:spcPts val="0"/>
                        </a:spcAft>
                        <a:buNone/>
                      </a:pPr>
                      <a:r>
                        <a:rPr b="1" lang="nl" sz="1200">
                          <a:solidFill>
                            <a:schemeClr val="lt1"/>
                          </a:solidFill>
                        </a:rPr>
                        <a:t>Partijen</a:t>
                      </a:r>
                      <a:endParaRPr b="1" sz="1200">
                        <a:solidFill>
                          <a:schemeClr val="lt1"/>
                        </a:solidFill>
                      </a:endParaRPr>
                    </a:p>
                  </a:txBody>
                  <a:tcPr marT="91425" marB="91425" marR="91425" marL="91425">
                    <a:solidFill>
                      <a:srgbClr val="00AD89"/>
                    </a:solidFill>
                  </a:tcPr>
                </a:tc>
                <a:tc>
                  <a:txBody>
                    <a:bodyPr/>
                    <a:lstStyle/>
                    <a:p>
                      <a:pPr indent="0" lvl="0" marL="0" rtl="0" algn="l">
                        <a:spcBef>
                          <a:spcPts val="0"/>
                        </a:spcBef>
                        <a:spcAft>
                          <a:spcPts val="0"/>
                        </a:spcAft>
                        <a:buNone/>
                      </a:pPr>
                      <a:r>
                        <a:rPr b="1" lang="nl" sz="1200">
                          <a:solidFill>
                            <a:schemeClr val="lt1"/>
                          </a:solidFill>
                        </a:rPr>
                        <a:t>Opmerkingen</a:t>
                      </a:r>
                      <a:endParaRPr b="1" sz="1200">
                        <a:solidFill>
                          <a:schemeClr val="lt1"/>
                        </a:solidFill>
                      </a:endParaRPr>
                    </a:p>
                  </a:txBody>
                  <a:tcPr marT="91425" marB="91425" marR="91425" marL="91425">
                    <a:solidFill>
                      <a:srgbClr val="00AD89"/>
                    </a:solidFill>
                  </a:tcPr>
                </a:tc>
              </a:tr>
              <a:tr h="381000">
                <a:tc>
                  <a:txBody>
                    <a:bodyPr/>
                    <a:lstStyle/>
                    <a:p>
                      <a:pPr indent="0" lvl="0" marL="0" rtl="0" algn="l">
                        <a:spcBef>
                          <a:spcPts val="0"/>
                        </a:spcBef>
                        <a:spcAft>
                          <a:spcPts val="0"/>
                        </a:spcAft>
                        <a:buNone/>
                      </a:pPr>
                      <a:r>
                        <a:rPr lang="nl" sz="1200"/>
                        <a:t>Commerciële aanbieders landelijk</a:t>
                      </a:r>
                      <a:endParaRPr sz="1200"/>
                    </a:p>
                  </a:txBody>
                  <a:tcPr marT="91425" marB="91425" marR="91425" marL="91425"/>
                </a:tc>
                <a:tc>
                  <a:txBody>
                    <a:bodyPr/>
                    <a:lstStyle/>
                    <a:p>
                      <a:pPr indent="0" lvl="0" marL="0" rtl="0" algn="l">
                        <a:spcBef>
                          <a:spcPts val="0"/>
                        </a:spcBef>
                        <a:spcAft>
                          <a:spcPts val="0"/>
                        </a:spcAft>
                        <a:buNone/>
                      </a:pPr>
                      <a:r>
                        <a:rPr lang="nl" sz="1200"/>
                        <a:t>MyWheels, GreenWheels, SIXT SHARE </a:t>
                      </a:r>
                      <a:endParaRPr sz="1200"/>
                    </a:p>
                  </a:txBody>
                  <a:tcPr marT="91425" marB="91425" marR="91425" marL="91425"/>
                </a:tc>
                <a:tc>
                  <a:txBody>
                    <a:bodyPr/>
                    <a:lstStyle/>
                    <a:p>
                      <a:pPr indent="0" lvl="0" marL="0" rtl="0" algn="l">
                        <a:spcBef>
                          <a:spcPts val="0"/>
                        </a:spcBef>
                        <a:spcAft>
                          <a:spcPts val="0"/>
                        </a:spcAft>
                        <a:buNone/>
                      </a:pPr>
                      <a:r>
                        <a:rPr lang="nl" sz="1200"/>
                        <a:t>Simpel, download de app en reserveer een auto.</a:t>
                      </a:r>
                      <a:endParaRPr sz="1200"/>
                    </a:p>
                  </a:txBody>
                  <a:tcPr marT="91425" marB="91425" marR="91425" marL="91425"/>
                </a:tc>
              </a:tr>
              <a:tr h="381000">
                <a:tc>
                  <a:txBody>
                    <a:bodyPr/>
                    <a:lstStyle/>
                    <a:p>
                      <a:pPr indent="0" lvl="0" marL="0" rtl="0" algn="l">
                        <a:spcBef>
                          <a:spcPts val="0"/>
                        </a:spcBef>
                        <a:spcAft>
                          <a:spcPts val="0"/>
                        </a:spcAft>
                        <a:buNone/>
                      </a:pPr>
                      <a:r>
                        <a:rPr lang="nl" sz="1200">
                          <a:solidFill>
                            <a:schemeClr val="dk1"/>
                          </a:solidFill>
                        </a:rPr>
                        <a:t>Commerciële aanbieder voor jouw groep</a:t>
                      </a:r>
                      <a:endParaRPr sz="1200"/>
                    </a:p>
                  </a:txBody>
                  <a:tcPr marT="91425" marB="91425" marR="91425" marL="91425"/>
                </a:tc>
                <a:tc>
                  <a:txBody>
                    <a:bodyPr/>
                    <a:lstStyle/>
                    <a:p>
                      <a:pPr indent="0" lvl="0" marL="0" rtl="0" algn="l">
                        <a:spcBef>
                          <a:spcPts val="0"/>
                        </a:spcBef>
                        <a:spcAft>
                          <a:spcPts val="0"/>
                        </a:spcAft>
                        <a:buNone/>
                      </a:pPr>
                      <a:r>
                        <a:rPr lang="nl" sz="1200">
                          <a:solidFill>
                            <a:schemeClr val="dk1"/>
                          </a:solidFill>
                        </a:rPr>
                        <a:t>Onze Auto</a:t>
                      </a:r>
                      <a:endParaRPr sz="1200"/>
                    </a:p>
                  </a:txBody>
                  <a:tcPr marT="91425" marB="91425" marR="91425" marL="91425"/>
                </a:tc>
                <a:tc>
                  <a:txBody>
                    <a:bodyPr/>
                    <a:lstStyle/>
                    <a:p>
                      <a:pPr indent="0" lvl="0" marL="0" rtl="0" algn="l">
                        <a:spcBef>
                          <a:spcPts val="0"/>
                        </a:spcBef>
                        <a:spcAft>
                          <a:spcPts val="0"/>
                        </a:spcAft>
                        <a:buNone/>
                      </a:pPr>
                      <a:r>
                        <a:rPr lang="nl" sz="1200">
                          <a:solidFill>
                            <a:schemeClr val="dk1"/>
                          </a:solidFill>
                        </a:rPr>
                        <a:t>Neem samen met je groep een abonnement op een of meer </a:t>
                      </a:r>
                      <a:r>
                        <a:rPr lang="nl" sz="1200">
                          <a:solidFill>
                            <a:schemeClr val="dk1"/>
                          </a:solidFill>
                        </a:rPr>
                        <a:t>leaseauto's.</a:t>
                      </a:r>
                      <a:endParaRPr sz="1200"/>
                    </a:p>
                  </a:txBody>
                  <a:tcPr marT="91425" marB="91425" marR="91425" marL="91425"/>
                </a:tc>
              </a:tr>
              <a:tr h="538975">
                <a:tc>
                  <a:txBody>
                    <a:bodyPr/>
                    <a:lstStyle/>
                    <a:p>
                      <a:pPr indent="0" lvl="0" marL="0" rtl="0" algn="l">
                        <a:spcBef>
                          <a:spcPts val="0"/>
                        </a:spcBef>
                        <a:spcAft>
                          <a:spcPts val="0"/>
                        </a:spcAft>
                        <a:buNone/>
                      </a:pPr>
                      <a:r>
                        <a:rPr lang="nl" sz="1200"/>
                        <a:t>Coöperatief</a:t>
                      </a:r>
                      <a:endParaRPr sz="1200"/>
                    </a:p>
                  </a:txBody>
                  <a:tcPr marT="91425" marB="91425" marR="91425" marL="91425"/>
                </a:tc>
                <a:tc>
                  <a:txBody>
                    <a:bodyPr/>
                    <a:lstStyle/>
                    <a:p>
                      <a:pPr indent="0" lvl="0" marL="0" rtl="0" algn="l">
                        <a:spcBef>
                          <a:spcPts val="0"/>
                        </a:spcBef>
                        <a:spcAft>
                          <a:spcPts val="0"/>
                        </a:spcAft>
                        <a:buNone/>
                      </a:pPr>
                      <a:r>
                        <a:rPr lang="nl" sz="1200"/>
                        <a:t>DEEL</a:t>
                      </a:r>
                      <a:endParaRPr sz="1200"/>
                    </a:p>
                  </a:txBody>
                  <a:tcPr marT="91425" marB="91425" marR="91425" marL="91425"/>
                </a:tc>
                <a:tc>
                  <a:txBody>
                    <a:bodyPr/>
                    <a:lstStyle/>
                    <a:p>
                      <a:pPr indent="0" lvl="0" marL="0" rtl="0" algn="l">
                        <a:spcBef>
                          <a:spcPts val="0"/>
                        </a:spcBef>
                        <a:spcAft>
                          <a:spcPts val="0"/>
                        </a:spcAft>
                        <a:buNone/>
                      </a:pPr>
                      <a:r>
                        <a:rPr lang="nl" sz="1200"/>
                        <a:t>Samen met je buren een coöperatie opzetten gefaciliteerd door DEEL waarin je leaseauto’s deelt. Vergt veel voorbereiding.</a:t>
                      </a:r>
                      <a:endParaRPr sz="1200"/>
                    </a:p>
                  </a:txBody>
                  <a:tcPr marT="91425" marB="91425" marR="91425" marL="91425"/>
                </a:tc>
              </a:tr>
              <a:tr h="381000">
                <a:tc>
                  <a:txBody>
                    <a:bodyPr/>
                    <a:lstStyle/>
                    <a:p>
                      <a:pPr indent="0" lvl="0" marL="0" rtl="0" algn="l">
                        <a:spcBef>
                          <a:spcPts val="0"/>
                        </a:spcBef>
                        <a:spcAft>
                          <a:spcPts val="0"/>
                        </a:spcAft>
                        <a:buNone/>
                      </a:pPr>
                      <a:r>
                        <a:rPr lang="nl" sz="1200"/>
                        <a:t>Eigen auto delen via een commerciële partij.</a:t>
                      </a:r>
                      <a:endParaRPr sz="1200"/>
                    </a:p>
                  </a:txBody>
                  <a:tcPr marT="91425" marB="91425" marR="91425" marL="91425"/>
                </a:tc>
                <a:tc>
                  <a:txBody>
                    <a:bodyPr/>
                    <a:lstStyle/>
                    <a:p>
                      <a:pPr indent="0" lvl="0" marL="0" rtl="0" algn="l">
                        <a:spcBef>
                          <a:spcPts val="0"/>
                        </a:spcBef>
                        <a:spcAft>
                          <a:spcPts val="0"/>
                        </a:spcAft>
                        <a:buNone/>
                      </a:pPr>
                      <a:r>
                        <a:rPr lang="nl" sz="1200"/>
                        <a:t>Snappcar</a:t>
                      </a:r>
                      <a:endParaRPr sz="1200"/>
                    </a:p>
                  </a:txBody>
                  <a:tcPr marT="91425" marB="91425" marR="91425" marL="91425"/>
                </a:tc>
                <a:tc>
                  <a:txBody>
                    <a:bodyPr/>
                    <a:lstStyle/>
                    <a:p>
                      <a:pPr indent="0" lvl="0" marL="0" rtl="0" algn="l">
                        <a:spcBef>
                          <a:spcPts val="0"/>
                        </a:spcBef>
                        <a:spcAft>
                          <a:spcPts val="0"/>
                        </a:spcAft>
                        <a:buNone/>
                      </a:pPr>
                      <a:r>
                        <a:rPr lang="nl" sz="1200"/>
                        <a:t>Airbnb voor auto’s. Simpel, zet je auto te huur of huur er een en klaar. Nadeel zijn de hoge transactiekosten o</a:t>
                      </a:r>
                      <a:r>
                        <a:rPr lang="nl" sz="1200">
                          <a:solidFill>
                            <a:schemeClr val="dk1"/>
                          </a:solidFill>
                        </a:rPr>
                        <a:t>ngeveer 30%.</a:t>
                      </a:r>
                      <a:endParaRPr sz="1200"/>
                    </a:p>
                  </a:txBody>
                  <a:tcPr marT="91425" marB="91425" marR="91425" marL="91425"/>
                </a:tc>
              </a:tr>
              <a:tr h="381000">
                <a:tc>
                  <a:txBody>
                    <a:bodyPr/>
                    <a:lstStyle/>
                    <a:p>
                      <a:pPr indent="0" lvl="0" marL="0" rtl="0" algn="l">
                        <a:spcBef>
                          <a:spcPts val="0"/>
                        </a:spcBef>
                        <a:spcAft>
                          <a:spcPts val="0"/>
                        </a:spcAft>
                        <a:buNone/>
                      </a:pPr>
                      <a:r>
                        <a:rPr lang="nl" sz="1200"/>
                        <a:t>Deel je eigen auto met een warme groep</a:t>
                      </a:r>
                      <a:endParaRPr sz="1200"/>
                    </a:p>
                  </a:txBody>
                  <a:tcPr marT="91425" marB="91425" marR="91425" marL="91425"/>
                </a:tc>
                <a:tc>
                  <a:txBody>
                    <a:bodyPr/>
                    <a:lstStyle/>
                    <a:p>
                      <a:pPr indent="0" lvl="0" marL="0" rtl="0" algn="l">
                        <a:spcBef>
                          <a:spcPts val="0"/>
                        </a:spcBef>
                        <a:spcAft>
                          <a:spcPts val="0"/>
                        </a:spcAft>
                        <a:buNone/>
                      </a:pPr>
                      <a:r>
                        <a:rPr lang="nl" sz="1200"/>
                        <a:t>Vereniging Deelauto</a:t>
                      </a:r>
                      <a:endParaRPr sz="1200"/>
                    </a:p>
                  </a:txBody>
                  <a:tcPr marT="91425" marB="91425" marR="91425" marL="91425"/>
                </a:tc>
                <a:tc>
                  <a:txBody>
                    <a:bodyPr/>
                    <a:lstStyle/>
                    <a:p>
                      <a:pPr indent="0" lvl="0" marL="0" rtl="0" algn="l">
                        <a:spcBef>
                          <a:spcPts val="0"/>
                        </a:spcBef>
                        <a:spcAft>
                          <a:spcPts val="0"/>
                        </a:spcAft>
                        <a:buNone/>
                      </a:pPr>
                      <a:r>
                        <a:rPr lang="nl" sz="1200"/>
                        <a:t>Vereniging Deelauto ondersteunt delen o.a. met een deelverzekering via Centraal Beheer. Betaalbaar en start eenvoudig met je eigen auto delen.</a:t>
                      </a:r>
                      <a:endParaRPr sz="1200"/>
                    </a:p>
                  </a:txBody>
                  <a:tcPr marT="91425" marB="91425" marR="91425" marL="91425"/>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0"/>
          <p:cNvSpPr txBox="1"/>
          <p:nvPr/>
        </p:nvSpPr>
        <p:spPr>
          <a:xfrm>
            <a:off x="502975" y="322650"/>
            <a:ext cx="657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Kosten autodelen</a:t>
            </a:r>
            <a:endParaRPr sz="1800">
              <a:solidFill>
                <a:schemeClr val="dk2"/>
              </a:solidFill>
            </a:endParaRPr>
          </a:p>
        </p:txBody>
      </p:sp>
      <p:pic>
        <p:nvPicPr>
          <p:cNvPr id="170" name="Google Shape;170;p30"/>
          <p:cNvPicPr preferRelativeResize="0"/>
          <p:nvPr/>
        </p:nvPicPr>
        <p:blipFill>
          <a:blip r:embed="rId3">
            <a:alphaModFix/>
          </a:blip>
          <a:stretch>
            <a:fillRect/>
          </a:stretch>
        </p:blipFill>
        <p:spPr>
          <a:xfrm>
            <a:off x="7986225" y="4166025"/>
            <a:ext cx="1034400" cy="1034400"/>
          </a:xfrm>
          <a:prstGeom prst="rect">
            <a:avLst/>
          </a:prstGeom>
          <a:noFill/>
          <a:ln>
            <a:noFill/>
          </a:ln>
        </p:spPr>
      </p:pic>
      <p:graphicFrame>
        <p:nvGraphicFramePr>
          <p:cNvPr id="171" name="Google Shape;171;p30"/>
          <p:cNvGraphicFramePr/>
          <p:nvPr/>
        </p:nvGraphicFramePr>
        <p:xfrm>
          <a:off x="585838" y="920488"/>
          <a:ext cx="3000000" cy="3000000"/>
        </p:xfrm>
        <a:graphic>
          <a:graphicData uri="http://schemas.openxmlformats.org/drawingml/2006/table">
            <a:tbl>
              <a:tblPr>
                <a:noFill/>
                <a:tableStyleId>{9C316450-E4C8-418A-B0AD-B25EF181C50B}</a:tableStyleId>
              </a:tblPr>
              <a:tblGrid>
                <a:gridCol w="1348725"/>
                <a:gridCol w="6623600"/>
              </a:tblGrid>
              <a:tr h="381000">
                <a:tc>
                  <a:txBody>
                    <a:bodyPr/>
                    <a:lstStyle/>
                    <a:p>
                      <a:pPr indent="0" lvl="0" marL="0" rtl="0" algn="l">
                        <a:spcBef>
                          <a:spcPts val="0"/>
                        </a:spcBef>
                        <a:spcAft>
                          <a:spcPts val="0"/>
                        </a:spcAft>
                        <a:buNone/>
                      </a:pPr>
                      <a:r>
                        <a:rPr b="1" lang="nl" sz="1200">
                          <a:solidFill>
                            <a:schemeClr val="lt1"/>
                          </a:solidFill>
                        </a:rPr>
                        <a:t>Partijen</a:t>
                      </a:r>
                      <a:endParaRPr b="1" sz="1200">
                        <a:solidFill>
                          <a:schemeClr val="lt1"/>
                        </a:solidFill>
                      </a:endParaRPr>
                    </a:p>
                  </a:txBody>
                  <a:tcPr marT="91425" marB="91425" marR="91425" marL="91425">
                    <a:solidFill>
                      <a:srgbClr val="00AD89"/>
                    </a:solidFill>
                  </a:tcPr>
                </a:tc>
                <a:tc>
                  <a:txBody>
                    <a:bodyPr/>
                    <a:lstStyle/>
                    <a:p>
                      <a:pPr indent="0" lvl="0" marL="0" rtl="0" algn="l">
                        <a:spcBef>
                          <a:spcPts val="0"/>
                        </a:spcBef>
                        <a:spcAft>
                          <a:spcPts val="0"/>
                        </a:spcAft>
                        <a:buNone/>
                      </a:pPr>
                      <a:r>
                        <a:rPr b="1" lang="nl" sz="1200">
                          <a:solidFill>
                            <a:schemeClr val="lt1"/>
                          </a:solidFill>
                        </a:rPr>
                        <a:t>Kosten opzet</a:t>
                      </a:r>
                      <a:endParaRPr b="1" sz="1200">
                        <a:solidFill>
                          <a:schemeClr val="lt1"/>
                        </a:solidFill>
                      </a:endParaRPr>
                    </a:p>
                  </a:txBody>
                  <a:tcPr marT="91425" marB="91425" marR="91425" marL="91425">
                    <a:solidFill>
                      <a:srgbClr val="00AD89"/>
                    </a:solidFill>
                  </a:tcPr>
                </a:tc>
              </a:tr>
              <a:tr h="381000">
                <a:tc>
                  <a:txBody>
                    <a:bodyPr/>
                    <a:lstStyle/>
                    <a:p>
                      <a:pPr indent="0" lvl="0" marL="0" rtl="0" algn="l">
                        <a:spcBef>
                          <a:spcPts val="0"/>
                        </a:spcBef>
                        <a:spcAft>
                          <a:spcPts val="0"/>
                        </a:spcAft>
                        <a:buNone/>
                      </a:pPr>
                      <a:r>
                        <a:rPr b="1" lang="nl" sz="1200"/>
                        <a:t>MyWheels, GreenWheels, SIXT SHARE </a:t>
                      </a:r>
                      <a:endParaRPr b="1" sz="12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nl" sz="1200">
                          <a:solidFill>
                            <a:schemeClr val="dk1"/>
                          </a:solidFill>
                        </a:rPr>
                        <a:t>Uurprijs: €2,63 - €3,5 Km prijs: €0,28 - €0,37. Tarieven zijn afhankelijk van of je wel of niet een abonnement neemt van €10,- of €25,- per maand. Bij geen abonnement betaal je een starttarief van €1,5 per rit. SIXT SHARE, vanaf €0,19 per minuut. In steden Amsterdam, Rotterdam, Den Haag of Utrecht. Je hoeft een auto niet terug te brengen.</a:t>
                      </a:r>
                      <a:endParaRPr sz="12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b="1" lang="nl" sz="1200">
                          <a:solidFill>
                            <a:schemeClr val="dk1"/>
                          </a:solidFill>
                        </a:rPr>
                        <a:t>Onze Auto</a:t>
                      </a:r>
                      <a:endParaRPr b="1" sz="12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nl" sz="1200">
                          <a:solidFill>
                            <a:schemeClr val="dk1"/>
                          </a:solidFill>
                        </a:rPr>
                        <a:t>Je schaft een rij tegoed aan begin van de maand. Hieruit worden de uren en km’s betaald. Hoe hoger je tegoed, hoe lager de uurprijs en km prijs. Uurprijs: €2,10 - €4,56. Km prijs: €0,28 - €0,33 afhankelijk formaat auto.</a:t>
                      </a:r>
                      <a:endParaRPr sz="1200"/>
                    </a:p>
                  </a:txBody>
                  <a:tcPr marT="91425" marB="91425" marR="91425" marL="91425"/>
                </a:tc>
              </a:tr>
              <a:tr h="538975">
                <a:tc>
                  <a:txBody>
                    <a:bodyPr/>
                    <a:lstStyle/>
                    <a:p>
                      <a:pPr indent="0" lvl="0" marL="0" rtl="0" algn="l">
                        <a:spcBef>
                          <a:spcPts val="0"/>
                        </a:spcBef>
                        <a:spcAft>
                          <a:spcPts val="0"/>
                        </a:spcAft>
                        <a:buNone/>
                      </a:pPr>
                      <a:r>
                        <a:rPr b="1" lang="nl" sz="1200"/>
                        <a:t>DEEL</a:t>
                      </a:r>
                      <a:endParaRPr b="1" sz="1200"/>
                    </a:p>
                  </a:txBody>
                  <a:tcPr marT="91425" marB="91425" marR="91425" marL="91425"/>
                </a:tc>
                <a:tc>
                  <a:txBody>
                    <a:bodyPr/>
                    <a:lstStyle/>
                    <a:p>
                      <a:pPr indent="0" lvl="0" marL="0" rtl="0" algn="l">
                        <a:spcBef>
                          <a:spcPts val="0"/>
                        </a:spcBef>
                        <a:spcAft>
                          <a:spcPts val="0"/>
                        </a:spcAft>
                        <a:buNone/>
                      </a:pPr>
                      <a:r>
                        <a:rPr lang="nl" sz="1200"/>
                        <a:t>Wat je samen afspreekt. Vaak prijs per uur en per km en korting in de nacht en korting als je vaste dag per week afspreekt.</a:t>
                      </a:r>
                      <a:endParaRPr sz="1200"/>
                    </a:p>
                  </a:txBody>
                  <a:tcPr marT="91425" marB="91425" marR="91425" marL="91425"/>
                </a:tc>
              </a:tr>
              <a:tr h="381000">
                <a:tc>
                  <a:txBody>
                    <a:bodyPr/>
                    <a:lstStyle/>
                    <a:p>
                      <a:pPr indent="0" lvl="0" marL="0" rtl="0" algn="l">
                        <a:spcBef>
                          <a:spcPts val="0"/>
                        </a:spcBef>
                        <a:spcAft>
                          <a:spcPts val="0"/>
                        </a:spcAft>
                        <a:buNone/>
                      </a:pPr>
                      <a:r>
                        <a:rPr b="1" lang="nl" sz="1200"/>
                        <a:t>Snappcar</a:t>
                      </a:r>
                      <a:endParaRPr b="1" sz="1200"/>
                    </a:p>
                  </a:txBody>
                  <a:tcPr marT="91425" marB="91425" marR="91425" marL="91425"/>
                </a:tc>
                <a:tc>
                  <a:txBody>
                    <a:bodyPr/>
                    <a:lstStyle/>
                    <a:p>
                      <a:pPr indent="0" lvl="0" marL="0" rtl="0" algn="l">
                        <a:spcBef>
                          <a:spcPts val="0"/>
                        </a:spcBef>
                        <a:spcAft>
                          <a:spcPts val="0"/>
                        </a:spcAft>
                        <a:buNone/>
                      </a:pPr>
                      <a:r>
                        <a:rPr lang="nl" sz="1200"/>
                        <a:t>Prijs per dag vanaf €20,- afhankelijk van de auto inclusief een aantal kilometers (vaak rond de 100 km). Daarna een km opslag. Eenmalige inschrijffee van €10,-</a:t>
                      </a:r>
                      <a:endParaRPr sz="1200"/>
                    </a:p>
                  </a:txBody>
                  <a:tcPr marT="91425" marB="91425" marR="91425" marL="91425"/>
                </a:tc>
              </a:tr>
              <a:tr h="381000">
                <a:tc>
                  <a:txBody>
                    <a:bodyPr/>
                    <a:lstStyle/>
                    <a:p>
                      <a:pPr indent="0" lvl="0" marL="0" rtl="0" algn="l">
                        <a:spcBef>
                          <a:spcPts val="0"/>
                        </a:spcBef>
                        <a:spcAft>
                          <a:spcPts val="0"/>
                        </a:spcAft>
                        <a:buNone/>
                      </a:pPr>
                      <a:r>
                        <a:rPr b="1" lang="nl" sz="1200"/>
                        <a:t>Vereniging Deelauto</a:t>
                      </a:r>
                      <a:endParaRPr b="1" sz="1200"/>
                    </a:p>
                  </a:txBody>
                  <a:tcPr marT="91425" marB="91425" marR="91425" marL="91425"/>
                </a:tc>
                <a:tc>
                  <a:txBody>
                    <a:bodyPr/>
                    <a:lstStyle/>
                    <a:p>
                      <a:pPr indent="0" lvl="0" marL="0" rtl="0" algn="l">
                        <a:spcBef>
                          <a:spcPts val="0"/>
                        </a:spcBef>
                        <a:spcAft>
                          <a:spcPts val="0"/>
                        </a:spcAft>
                        <a:buNone/>
                      </a:pPr>
                      <a:r>
                        <a:rPr lang="nl" sz="1200">
                          <a:solidFill>
                            <a:schemeClr val="dk1"/>
                          </a:solidFill>
                        </a:rPr>
                        <a:t>Wat je samen afspreekt. Vaak gebruikt men een prijs per km. De ANWB heeft een handige website om km prijs vast te stellen: </a:t>
                      </a:r>
                      <a:r>
                        <a:rPr lang="nl" sz="1200" u="sng">
                          <a:solidFill>
                            <a:schemeClr val="hlink"/>
                          </a:solidFill>
                          <a:hlinkClick r:id="rId4"/>
                        </a:rPr>
                        <a:t>https://www.anwb.nl/auto/autokosten</a:t>
                      </a:r>
                      <a:endParaRPr sz="1200">
                        <a:solidFill>
                          <a:schemeClr val="dk1"/>
                        </a:solidFill>
                      </a:endParaRPr>
                    </a:p>
                  </a:txBody>
                  <a:tcPr marT="91425" marB="91425" marR="91425" marL="91425"/>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D89"/>
        </a:solidFill>
      </p:bgPr>
    </p:bg>
    <p:spTree>
      <p:nvGrpSpPr>
        <p:cNvPr id="175" name="Shape 175"/>
        <p:cNvGrpSpPr/>
        <p:nvPr/>
      </p:nvGrpSpPr>
      <p:grpSpPr>
        <a:xfrm>
          <a:off x="0" y="0"/>
          <a:ext cx="0" cy="0"/>
          <a:chOff x="0" y="0"/>
          <a:chExt cx="0" cy="0"/>
        </a:xfrm>
      </p:grpSpPr>
      <p:pic>
        <p:nvPicPr>
          <p:cNvPr id="176" name="Google Shape;176;p31"/>
          <p:cNvPicPr preferRelativeResize="0"/>
          <p:nvPr/>
        </p:nvPicPr>
        <p:blipFill>
          <a:blip r:embed="rId3">
            <a:alphaModFix/>
          </a:blip>
          <a:stretch>
            <a:fillRect/>
          </a:stretch>
        </p:blipFill>
        <p:spPr>
          <a:xfrm>
            <a:off x="144531" y="720550"/>
            <a:ext cx="5496701" cy="3664474"/>
          </a:xfrm>
          <a:prstGeom prst="rect">
            <a:avLst/>
          </a:prstGeom>
          <a:noFill/>
          <a:ln cap="flat" cmpd="sng" w="28575">
            <a:solidFill>
              <a:schemeClr val="lt1"/>
            </a:solidFill>
            <a:prstDash val="solid"/>
            <a:round/>
            <a:headEnd len="sm" w="sm" type="none"/>
            <a:tailEnd len="sm" w="sm" type="none"/>
          </a:ln>
        </p:spPr>
      </p:pic>
      <p:pic>
        <p:nvPicPr>
          <p:cNvPr id="177" name="Google Shape;177;p31"/>
          <p:cNvPicPr preferRelativeResize="0"/>
          <p:nvPr/>
        </p:nvPicPr>
        <p:blipFill>
          <a:blip r:embed="rId4">
            <a:alphaModFix/>
          </a:blip>
          <a:stretch>
            <a:fillRect/>
          </a:stretch>
        </p:blipFill>
        <p:spPr>
          <a:xfrm>
            <a:off x="5642981" y="690800"/>
            <a:ext cx="3364674" cy="3725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4"/>
          <p:cNvSpPr txBox="1"/>
          <p:nvPr/>
        </p:nvSpPr>
        <p:spPr>
          <a:xfrm>
            <a:off x="502975" y="322650"/>
            <a:ext cx="5466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Deelauto presentatie deck - versie 23 juni 2024</a:t>
            </a:r>
            <a:endParaRPr sz="1800">
              <a:solidFill>
                <a:schemeClr val="dk2"/>
              </a:solidFill>
            </a:endParaRPr>
          </a:p>
        </p:txBody>
      </p:sp>
      <p:pic>
        <p:nvPicPr>
          <p:cNvPr id="60" name="Google Shape;60;p14"/>
          <p:cNvPicPr preferRelativeResize="0"/>
          <p:nvPr/>
        </p:nvPicPr>
        <p:blipFill>
          <a:blip r:embed="rId3">
            <a:alphaModFix/>
          </a:blip>
          <a:stretch>
            <a:fillRect/>
          </a:stretch>
        </p:blipFill>
        <p:spPr>
          <a:xfrm>
            <a:off x="7986225" y="4166025"/>
            <a:ext cx="1034400" cy="1034400"/>
          </a:xfrm>
          <a:prstGeom prst="rect">
            <a:avLst/>
          </a:prstGeom>
          <a:noFill/>
          <a:ln>
            <a:noFill/>
          </a:ln>
        </p:spPr>
      </p:pic>
      <p:sp>
        <p:nvSpPr>
          <p:cNvPr id="61" name="Google Shape;61;p14"/>
          <p:cNvSpPr txBox="1"/>
          <p:nvPr/>
        </p:nvSpPr>
        <p:spPr>
          <a:xfrm>
            <a:off x="655375" y="784350"/>
            <a:ext cx="74964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434343"/>
                </a:solidFill>
                <a:latin typeface="Calibri"/>
                <a:ea typeface="Calibri"/>
                <a:cs typeface="Calibri"/>
                <a:sym typeface="Calibri"/>
              </a:rPr>
              <a:t>Doel</a:t>
            </a:r>
            <a:r>
              <a:rPr lang="nl" sz="1800">
                <a:solidFill>
                  <a:srgbClr val="434343"/>
                </a:solidFill>
                <a:latin typeface="Calibri"/>
                <a:ea typeface="Calibri"/>
                <a:cs typeface="Calibri"/>
                <a:sym typeface="Calibri"/>
              </a:rPr>
              <a:t>: </a:t>
            </a:r>
            <a:r>
              <a:rPr lang="nl" sz="1800">
                <a:solidFill>
                  <a:srgbClr val="434343"/>
                </a:solidFill>
                <a:latin typeface="Calibri"/>
                <a:ea typeface="Calibri"/>
                <a:cs typeface="Calibri"/>
                <a:sym typeface="Calibri"/>
              </a:rPr>
              <a:t>potentiële</a:t>
            </a:r>
            <a:r>
              <a:rPr lang="nl" sz="1800">
                <a:solidFill>
                  <a:srgbClr val="434343"/>
                </a:solidFill>
                <a:latin typeface="Calibri"/>
                <a:ea typeface="Calibri"/>
                <a:cs typeface="Calibri"/>
                <a:sym typeface="Calibri"/>
              </a:rPr>
              <a:t> autodeel groepen helpen opstarten</a:t>
            </a:r>
            <a:endParaRPr sz="1800">
              <a:solidFill>
                <a:srgbClr val="434343"/>
              </a:solidFill>
              <a:latin typeface="Calibri"/>
              <a:ea typeface="Calibri"/>
              <a:cs typeface="Calibri"/>
              <a:sym typeface="Calibri"/>
            </a:endParaRPr>
          </a:p>
          <a:p>
            <a:pPr indent="0" lvl="0" marL="0" rtl="0" algn="l">
              <a:spcBef>
                <a:spcPts val="0"/>
              </a:spcBef>
              <a:spcAft>
                <a:spcPts val="0"/>
              </a:spcAft>
              <a:buNone/>
            </a:pPr>
            <a:r>
              <a:t/>
            </a:r>
            <a:endParaRPr sz="1800">
              <a:solidFill>
                <a:srgbClr val="434343"/>
              </a:solidFill>
              <a:latin typeface="Calibri"/>
              <a:ea typeface="Calibri"/>
              <a:cs typeface="Calibri"/>
              <a:sym typeface="Calibri"/>
            </a:endParaRPr>
          </a:p>
          <a:p>
            <a:pPr indent="0" lvl="0" marL="0" rtl="0" algn="l">
              <a:spcBef>
                <a:spcPts val="0"/>
              </a:spcBef>
              <a:spcAft>
                <a:spcPts val="0"/>
              </a:spcAft>
              <a:buNone/>
            </a:pPr>
            <a:r>
              <a:rPr b="1" lang="nl" sz="1800">
                <a:solidFill>
                  <a:srgbClr val="434343"/>
                </a:solidFill>
                <a:latin typeface="Calibri"/>
                <a:ea typeface="Calibri"/>
                <a:cs typeface="Calibri"/>
                <a:sym typeface="Calibri"/>
              </a:rPr>
              <a:t>Gebruik presentatie deck</a:t>
            </a:r>
            <a:r>
              <a:rPr lang="nl" sz="1800">
                <a:solidFill>
                  <a:srgbClr val="434343"/>
                </a:solidFill>
                <a:latin typeface="Calibri"/>
                <a:ea typeface="Calibri"/>
                <a:cs typeface="Calibri"/>
                <a:sym typeface="Calibri"/>
              </a:rPr>
              <a:t>: kies de sheets die je nodig hebt, of voeg zelf sheets toe. Gebruik de presentatie ter ondersteuning van jouw eigen verhaal in de lokale context.</a:t>
            </a:r>
            <a:endParaRPr sz="1800">
              <a:solidFill>
                <a:srgbClr val="434343"/>
              </a:solidFill>
              <a:latin typeface="Calibri"/>
              <a:ea typeface="Calibri"/>
              <a:cs typeface="Calibri"/>
              <a:sym typeface="Calibri"/>
            </a:endParaRPr>
          </a:p>
          <a:p>
            <a:pPr indent="0" lvl="0" marL="0" rtl="0" algn="l">
              <a:spcBef>
                <a:spcPts val="0"/>
              </a:spcBef>
              <a:spcAft>
                <a:spcPts val="0"/>
              </a:spcAft>
              <a:buNone/>
            </a:pPr>
            <a:r>
              <a:t/>
            </a:r>
            <a:endParaRPr sz="1800">
              <a:solidFill>
                <a:srgbClr val="434343"/>
              </a:solidFill>
              <a:latin typeface="Calibri"/>
              <a:ea typeface="Calibri"/>
              <a:cs typeface="Calibri"/>
              <a:sym typeface="Calibri"/>
            </a:endParaRPr>
          </a:p>
          <a:p>
            <a:pPr indent="0" lvl="0" marL="0" rtl="0" algn="l">
              <a:spcBef>
                <a:spcPts val="0"/>
              </a:spcBef>
              <a:spcAft>
                <a:spcPts val="0"/>
              </a:spcAft>
              <a:buNone/>
            </a:pPr>
            <a:r>
              <a:rPr b="1" lang="nl" sz="1800">
                <a:solidFill>
                  <a:srgbClr val="434343"/>
                </a:solidFill>
                <a:latin typeface="Calibri"/>
                <a:ea typeface="Calibri"/>
                <a:cs typeface="Calibri"/>
                <a:sym typeface="Calibri"/>
              </a:rPr>
              <a:t>Verspreiding</a:t>
            </a:r>
            <a:r>
              <a:rPr lang="nl" sz="1800">
                <a:solidFill>
                  <a:srgbClr val="434343"/>
                </a:solidFill>
                <a:latin typeface="Calibri"/>
                <a:ea typeface="Calibri"/>
                <a:cs typeface="Calibri"/>
                <a:sym typeface="Calibri"/>
              </a:rPr>
              <a:t>: via de website in powerpoint format, pdf en/of Google Drive bestand.</a:t>
            </a:r>
            <a:endParaRPr sz="1800">
              <a:solidFill>
                <a:srgbClr val="434343"/>
              </a:solidFill>
              <a:latin typeface="Calibri"/>
              <a:ea typeface="Calibri"/>
              <a:cs typeface="Calibri"/>
              <a:sym typeface="Calibri"/>
            </a:endParaRPr>
          </a:p>
          <a:p>
            <a:pPr indent="0" lvl="0" marL="0" rtl="0" algn="l">
              <a:spcBef>
                <a:spcPts val="0"/>
              </a:spcBef>
              <a:spcAft>
                <a:spcPts val="0"/>
              </a:spcAft>
              <a:buNone/>
            </a:pPr>
            <a:r>
              <a:t/>
            </a:r>
            <a:endParaRPr sz="1800">
              <a:solidFill>
                <a:srgbClr val="434343"/>
              </a:solidFill>
              <a:latin typeface="Calibri"/>
              <a:ea typeface="Calibri"/>
              <a:cs typeface="Calibri"/>
              <a:sym typeface="Calibri"/>
            </a:endParaRPr>
          </a:p>
          <a:p>
            <a:pPr indent="0" lvl="0" marL="0" rtl="0" algn="l">
              <a:spcBef>
                <a:spcPts val="0"/>
              </a:spcBef>
              <a:spcAft>
                <a:spcPts val="0"/>
              </a:spcAft>
              <a:buNone/>
            </a:pPr>
            <a:r>
              <a:rPr b="1" lang="nl" sz="1800">
                <a:solidFill>
                  <a:srgbClr val="434343"/>
                </a:solidFill>
                <a:latin typeface="Calibri"/>
                <a:ea typeface="Calibri"/>
                <a:cs typeface="Calibri"/>
                <a:sym typeface="Calibri"/>
              </a:rPr>
              <a:t>Status</a:t>
            </a:r>
            <a:r>
              <a:rPr lang="nl" sz="1800">
                <a:solidFill>
                  <a:srgbClr val="434343"/>
                </a:solidFill>
                <a:latin typeface="Calibri"/>
                <a:ea typeface="Calibri"/>
                <a:cs typeface="Calibri"/>
                <a:sym typeface="Calibri"/>
              </a:rPr>
              <a:t>: dit is versie 1. Maar geef gerust je tips door voor verbeteringen. Of deel je eigen versie met ons waarvan je denkt dat deze relevant is voor andere leden.</a:t>
            </a:r>
            <a:endParaRPr sz="1800">
              <a:solidFill>
                <a:srgbClr val="434343"/>
              </a:solidFill>
              <a:latin typeface="Calibri"/>
              <a:ea typeface="Calibri"/>
              <a:cs typeface="Calibri"/>
              <a:sym typeface="Calibri"/>
            </a:endParaRPr>
          </a:p>
          <a:p>
            <a:pPr indent="0" lvl="0" marL="457200" rtl="0" algn="l">
              <a:spcBef>
                <a:spcPts val="0"/>
              </a:spcBef>
              <a:spcAft>
                <a:spcPts val="0"/>
              </a:spcAft>
              <a:buNone/>
            </a:pPr>
            <a:r>
              <a:t/>
            </a:r>
            <a:endParaRPr sz="1800">
              <a:solidFill>
                <a:srgbClr val="434343"/>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D89"/>
        </a:solidFill>
      </p:bgPr>
    </p:bg>
    <p:spTree>
      <p:nvGrpSpPr>
        <p:cNvPr id="181" name="Shape 181"/>
        <p:cNvGrpSpPr/>
        <p:nvPr/>
      </p:nvGrpSpPr>
      <p:grpSpPr>
        <a:xfrm>
          <a:off x="0" y="0"/>
          <a:ext cx="0" cy="0"/>
          <a:chOff x="0" y="0"/>
          <a:chExt cx="0" cy="0"/>
        </a:xfrm>
      </p:grpSpPr>
      <p:sp>
        <p:nvSpPr>
          <p:cNvPr id="182" name="Google Shape;182;p32"/>
          <p:cNvSpPr txBox="1"/>
          <p:nvPr/>
        </p:nvSpPr>
        <p:spPr>
          <a:xfrm>
            <a:off x="320550" y="1571250"/>
            <a:ext cx="8502900" cy="2001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 sz="5900">
                <a:solidFill>
                  <a:schemeClr val="lt1"/>
                </a:solidFill>
                <a:latin typeface="Calibri"/>
                <a:ea typeface="Calibri"/>
                <a:cs typeface="Calibri"/>
                <a:sym typeface="Calibri"/>
              </a:rPr>
              <a:t>Ondersteuning vanuit de Vereniging Deelauto</a:t>
            </a:r>
            <a:endParaRPr sz="59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3"/>
          <p:cNvSpPr txBox="1"/>
          <p:nvPr/>
        </p:nvSpPr>
        <p:spPr>
          <a:xfrm>
            <a:off x="502975" y="322650"/>
            <a:ext cx="657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Vereniging - www.deelauto.nl</a:t>
            </a:r>
            <a:endParaRPr sz="1800">
              <a:solidFill>
                <a:schemeClr val="dk2"/>
              </a:solidFill>
            </a:endParaRPr>
          </a:p>
        </p:txBody>
      </p:sp>
      <p:sp>
        <p:nvSpPr>
          <p:cNvPr id="188" name="Google Shape;188;p33"/>
          <p:cNvSpPr txBox="1"/>
          <p:nvPr/>
        </p:nvSpPr>
        <p:spPr>
          <a:xfrm>
            <a:off x="655375" y="784350"/>
            <a:ext cx="7467900" cy="37866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FAA850"/>
              </a:buClr>
              <a:buSzPts val="1800"/>
              <a:buFont typeface="Calibri"/>
              <a:buChar char="❏"/>
            </a:pPr>
            <a:r>
              <a:rPr b="1" lang="nl" sz="1800">
                <a:solidFill>
                  <a:srgbClr val="434343"/>
                </a:solidFill>
                <a:latin typeface="Calibri"/>
                <a:ea typeface="Calibri"/>
                <a:cs typeface="Calibri"/>
                <a:sym typeface="Calibri"/>
              </a:rPr>
              <a:t>Opgericht in 2004</a:t>
            </a:r>
            <a:endParaRPr b="1"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b="1" lang="nl" sz="1800">
                <a:solidFill>
                  <a:srgbClr val="434343"/>
                </a:solidFill>
                <a:latin typeface="Calibri"/>
                <a:ea typeface="Calibri"/>
                <a:cs typeface="Calibri"/>
                <a:sym typeface="Calibri"/>
              </a:rPr>
              <a:t>6.000 leden</a:t>
            </a:r>
            <a:endParaRPr b="1"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b="1" lang="nl" sz="1800">
                <a:solidFill>
                  <a:srgbClr val="434343"/>
                </a:solidFill>
                <a:latin typeface="Calibri"/>
                <a:ea typeface="Calibri"/>
                <a:cs typeface="Calibri"/>
                <a:sym typeface="Calibri"/>
              </a:rPr>
              <a:t>2.000 auto’s</a:t>
            </a:r>
            <a:endParaRPr b="1" sz="1800">
              <a:solidFill>
                <a:srgbClr val="434343"/>
              </a:solidFill>
              <a:latin typeface="Calibri"/>
              <a:ea typeface="Calibri"/>
              <a:cs typeface="Calibri"/>
              <a:sym typeface="Calibri"/>
            </a:endParaRPr>
          </a:p>
          <a:p>
            <a:pPr indent="0" lvl="0" marL="0" rtl="0" algn="l">
              <a:spcBef>
                <a:spcPts val="0"/>
              </a:spcBef>
              <a:spcAft>
                <a:spcPts val="0"/>
              </a:spcAft>
              <a:buNone/>
            </a:pPr>
            <a:r>
              <a:t/>
            </a:r>
            <a:endParaRPr sz="1800">
              <a:solidFill>
                <a:srgbClr val="434343"/>
              </a:solidFill>
              <a:latin typeface="Calibri"/>
              <a:ea typeface="Calibri"/>
              <a:cs typeface="Calibri"/>
              <a:sym typeface="Calibri"/>
            </a:endParaRPr>
          </a:p>
          <a:p>
            <a:pPr indent="0" lvl="0" marL="0" rtl="0" algn="l">
              <a:spcBef>
                <a:spcPts val="0"/>
              </a:spcBef>
              <a:spcAft>
                <a:spcPts val="0"/>
              </a:spcAft>
              <a:buNone/>
            </a:pPr>
            <a:r>
              <a:rPr lang="nl" sz="1800">
                <a:solidFill>
                  <a:srgbClr val="434343"/>
                </a:solidFill>
                <a:latin typeface="Calibri"/>
                <a:ea typeface="Calibri"/>
                <a:cs typeface="Calibri"/>
                <a:sym typeface="Calibri"/>
              </a:rPr>
              <a:t>Wij worden niet gedreven door financiële winst maar door maatschappelijke winst. Wij helpen mensen die onderling privé auto’s willen delen. We doen er alles aan om te zorgen dat onze leden het delen goed (verzekerd) regelen. Dat willen we vooral heel goed doen en tevens tegen de laagst mogelijke kosten.</a:t>
            </a:r>
            <a:endParaRPr sz="1800">
              <a:solidFill>
                <a:srgbClr val="434343"/>
              </a:solidFill>
              <a:latin typeface="Calibri"/>
              <a:ea typeface="Calibri"/>
              <a:cs typeface="Calibri"/>
              <a:sym typeface="Calibri"/>
            </a:endParaRPr>
          </a:p>
          <a:p>
            <a:pPr indent="0" lvl="0" marL="0" rtl="0" algn="l">
              <a:spcBef>
                <a:spcPts val="0"/>
              </a:spcBef>
              <a:spcAft>
                <a:spcPts val="0"/>
              </a:spcAft>
              <a:buNone/>
            </a:pPr>
            <a:r>
              <a:t/>
            </a:r>
            <a:endParaRPr sz="1800">
              <a:solidFill>
                <a:srgbClr val="434343"/>
              </a:solidFill>
              <a:latin typeface="Calibri"/>
              <a:ea typeface="Calibri"/>
              <a:cs typeface="Calibri"/>
              <a:sym typeface="Calibri"/>
            </a:endParaRPr>
          </a:p>
          <a:p>
            <a:pPr indent="0" lvl="0" marL="0" rtl="0" algn="l">
              <a:spcBef>
                <a:spcPts val="0"/>
              </a:spcBef>
              <a:spcAft>
                <a:spcPts val="0"/>
              </a:spcAft>
              <a:buNone/>
            </a:pPr>
            <a:r>
              <a:rPr lang="nl" sz="1800">
                <a:solidFill>
                  <a:srgbClr val="434343"/>
                </a:solidFill>
                <a:latin typeface="Calibri"/>
                <a:ea typeface="Calibri"/>
                <a:cs typeface="Calibri"/>
                <a:sym typeface="Calibri"/>
              </a:rPr>
              <a:t>Samen met onze leden zetten we ons in voor nóg meer onderling privé auto’s delen. Dat doen we bijvoorbeeld door samen te werken met gemeenten en andere belanghebbenden, door ons uit te spreken in onze nieuwsbrief en op social media, en via samenwerkingen met allerlei partijen.</a:t>
            </a:r>
            <a:endParaRPr sz="1800">
              <a:solidFill>
                <a:srgbClr val="434343"/>
              </a:solidFill>
              <a:latin typeface="Calibri"/>
              <a:ea typeface="Calibri"/>
              <a:cs typeface="Calibri"/>
              <a:sym typeface="Calibri"/>
            </a:endParaRPr>
          </a:p>
        </p:txBody>
      </p:sp>
      <p:pic>
        <p:nvPicPr>
          <p:cNvPr id="189" name="Google Shape;189;p33"/>
          <p:cNvPicPr preferRelativeResize="0"/>
          <p:nvPr/>
        </p:nvPicPr>
        <p:blipFill>
          <a:blip r:embed="rId3">
            <a:alphaModFix/>
          </a:blip>
          <a:stretch>
            <a:fillRect/>
          </a:stretch>
        </p:blipFill>
        <p:spPr>
          <a:xfrm>
            <a:off x="7986225" y="4166025"/>
            <a:ext cx="1034400" cy="1034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4"/>
          <p:cNvSpPr txBox="1"/>
          <p:nvPr/>
        </p:nvSpPr>
        <p:spPr>
          <a:xfrm>
            <a:off x="502975" y="322650"/>
            <a:ext cx="657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Visie</a:t>
            </a:r>
            <a:endParaRPr sz="1800">
              <a:solidFill>
                <a:schemeClr val="dk2"/>
              </a:solidFill>
            </a:endParaRPr>
          </a:p>
        </p:txBody>
      </p:sp>
      <p:sp>
        <p:nvSpPr>
          <p:cNvPr id="195" name="Google Shape;195;p34"/>
          <p:cNvSpPr txBox="1"/>
          <p:nvPr/>
        </p:nvSpPr>
        <p:spPr>
          <a:xfrm>
            <a:off x="655375" y="784350"/>
            <a:ext cx="7467900" cy="29553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Deel één of meer eigen auto’s met een vaste groep</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De startkosten zijn minimaal en de risico’s ook.</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Begin klein, ervaar de voordelen van delen en groei dan door.</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Als vereniging willen wij delen stimuleren en faciliteren.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Onze ambities:</a:t>
            </a:r>
            <a:endParaRPr sz="1800">
              <a:solidFill>
                <a:srgbClr val="434343"/>
              </a:solidFill>
              <a:latin typeface="Calibri"/>
              <a:ea typeface="Calibri"/>
              <a:cs typeface="Calibri"/>
              <a:sym typeface="Calibri"/>
            </a:endParaRPr>
          </a:p>
          <a:p>
            <a:pPr indent="-342900" lvl="1" marL="914400" rtl="0" algn="l">
              <a:spcBef>
                <a:spcPts val="0"/>
              </a:spcBef>
              <a:spcAft>
                <a:spcPts val="0"/>
              </a:spcAft>
              <a:buClr>
                <a:srgbClr val="434343"/>
              </a:buClr>
              <a:buSzPts val="1800"/>
              <a:buFont typeface="Calibri"/>
              <a:buAutoNum type="alphaLcPeriod"/>
            </a:pPr>
            <a:r>
              <a:rPr lang="nl" sz="1800">
                <a:solidFill>
                  <a:srgbClr val="434343"/>
                </a:solidFill>
                <a:latin typeface="Calibri"/>
                <a:ea typeface="Calibri"/>
                <a:cs typeface="Calibri"/>
                <a:sym typeface="Calibri"/>
              </a:rPr>
              <a:t>leden met het nieuwe verenigingsbureau nog beter ondersteunen.</a:t>
            </a:r>
            <a:endParaRPr sz="1800">
              <a:solidFill>
                <a:srgbClr val="434343"/>
              </a:solidFill>
              <a:latin typeface="Calibri"/>
              <a:ea typeface="Calibri"/>
              <a:cs typeface="Calibri"/>
              <a:sym typeface="Calibri"/>
            </a:endParaRPr>
          </a:p>
          <a:p>
            <a:pPr indent="-342900" lvl="1" marL="914400" rtl="0" algn="l">
              <a:spcBef>
                <a:spcPts val="0"/>
              </a:spcBef>
              <a:spcAft>
                <a:spcPts val="0"/>
              </a:spcAft>
              <a:buClr>
                <a:srgbClr val="434343"/>
              </a:buClr>
              <a:buSzPts val="1800"/>
              <a:buFont typeface="Calibri"/>
              <a:buAutoNum type="alphaLcPeriod"/>
            </a:pPr>
            <a:r>
              <a:rPr lang="nl" sz="1800">
                <a:solidFill>
                  <a:srgbClr val="434343"/>
                </a:solidFill>
                <a:latin typeface="Calibri"/>
                <a:ea typeface="Calibri"/>
                <a:cs typeface="Calibri"/>
                <a:sym typeface="Calibri"/>
              </a:rPr>
              <a:t>een actieve ledenvereniging maken.</a:t>
            </a:r>
            <a:endParaRPr sz="1800">
              <a:solidFill>
                <a:srgbClr val="434343"/>
              </a:solidFill>
              <a:latin typeface="Calibri"/>
              <a:ea typeface="Calibri"/>
              <a:cs typeface="Calibri"/>
              <a:sym typeface="Calibri"/>
            </a:endParaRPr>
          </a:p>
          <a:p>
            <a:pPr indent="-342900" lvl="1" marL="914400" rtl="0" algn="l">
              <a:spcBef>
                <a:spcPts val="0"/>
              </a:spcBef>
              <a:spcAft>
                <a:spcPts val="0"/>
              </a:spcAft>
              <a:buClr>
                <a:srgbClr val="434343"/>
              </a:buClr>
              <a:buSzPts val="1800"/>
              <a:buFont typeface="Calibri"/>
              <a:buAutoNum type="alphaLcPeriod"/>
            </a:pPr>
            <a:r>
              <a:rPr lang="nl" sz="1800">
                <a:solidFill>
                  <a:srgbClr val="434343"/>
                </a:solidFill>
                <a:latin typeface="Calibri"/>
                <a:ea typeface="Calibri"/>
                <a:cs typeface="Calibri"/>
                <a:sym typeface="Calibri"/>
              </a:rPr>
              <a:t>afspraken met gemeenten over subsidies voor deelgroepen.</a:t>
            </a:r>
            <a:endParaRPr sz="1800">
              <a:solidFill>
                <a:srgbClr val="434343"/>
              </a:solidFill>
              <a:latin typeface="Calibri"/>
              <a:ea typeface="Calibri"/>
              <a:cs typeface="Calibri"/>
              <a:sym typeface="Calibri"/>
            </a:endParaRPr>
          </a:p>
          <a:p>
            <a:pPr indent="-342900" lvl="1" marL="914400" rtl="0" algn="l">
              <a:spcBef>
                <a:spcPts val="0"/>
              </a:spcBef>
              <a:spcAft>
                <a:spcPts val="0"/>
              </a:spcAft>
              <a:buClr>
                <a:srgbClr val="434343"/>
              </a:buClr>
              <a:buSzPts val="1800"/>
              <a:buFont typeface="Calibri"/>
              <a:buAutoNum type="alphaLcPeriod"/>
            </a:pPr>
            <a:r>
              <a:rPr lang="nl" sz="1800">
                <a:solidFill>
                  <a:srgbClr val="434343"/>
                </a:solidFill>
                <a:latin typeface="Calibri"/>
                <a:ea typeface="Calibri"/>
                <a:cs typeface="Calibri"/>
                <a:sym typeface="Calibri"/>
              </a:rPr>
              <a:t>deelbaar maken van auto’s met nieuwe technologie betaalbaarder maken.</a:t>
            </a:r>
            <a:endParaRPr sz="1800">
              <a:solidFill>
                <a:srgbClr val="434343"/>
              </a:solidFill>
              <a:latin typeface="Calibri"/>
              <a:ea typeface="Calibri"/>
              <a:cs typeface="Calibri"/>
              <a:sym typeface="Calibri"/>
            </a:endParaRPr>
          </a:p>
        </p:txBody>
      </p:sp>
      <p:pic>
        <p:nvPicPr>
          <p:cNvPr id="196" name="Google Shape;196;p34"/>
          <p:cNvPicPr preferRelativeResize="0"/>
          <p:nvPr/>
        </p:nvPicPr>
        <p:blipFill>
          <a:blip r:embed="rId3">
            <a:alphaModFix/>
          </a:blip>
          <a:stretch>
            <a:fillRect/>
          </a:stretch>
        </p:blipFill>
        <p:spPr>
          <a:xfrm>
            <a:off x="7986225" y="4166025"/>
            <a:ext cx="1034400" cy="1034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5"/>
          <p:cNvSpPr txBox="1"/>
          <p:nvPr/>
        </p:nvSpPr>
        <p:spPr>
          <a:xfrm>
            <a:off x="502975" y="322650"/>
            <a:ext cx="657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Een voorbeeld van hoe je kan groeien met je deel groep</a:t>
            </a:r>
            <a:endParaRPr sz="1800">
              <a:solidFill>
                <a:schemeClr val="dk2"/>
              </a:solidFill>
            </a:endParaRPr>
          </a:p>
        </p:txBody>
      </p:sp>
      <p:sp>
        <p:nvSpPr>
          <p:cNvPr id="202" name="Google Shape;202;p35"/>
          <p:cNvSpPr txBox="1"/>
          <p:nvPr/>
        </p:nvSpPr>
        <p:spPr>
          <a:xfrm>
            <a:off x="655375" y="784350"/>
            <a:ext cx="76092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800">
                <a:solidFill>
                  <a:srgbClr val="434343"/>
                </a:solidFill>
                <a:latin typeface="Calibri"/>
                <a:ea typeface="Calibri"/>
                <a:cs typeface="Calibri"/>
                <a:sym typeface="Calibri"/>
              </a:rPr>
              <a:t>Je kan op een volgende wijze groeien: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434343"/>
              </a:buClr>
              <a:buSzPts val="1800"/>
              <a:buFont typeface="Calibri"/>
              <a:buAutoNum type="arabicPeriod"/>
            </a:pPr>
            <a:r>
              <a:rPr lang="nl" sz="1800">
                <a:solidFill>
                  <a:srgbClr val="434343"/>
                </a:solidFill>
                <a:latin typeface="Calibri"/>
                <a:ea typeface="Calibri"/>
                <a:cs typeface="Calibri"/>
                <a:sym typeface="Calibri"/>
              </a:rPr>
              <a:t>Deel 1 auto met je buur. Hou je km’s die je rijd bij in een schriftje en maak heldere afspraken over de kosten per km die je betaald. Beide heb  je een sleutel. Via de whatsapp spreek je af wie wanneer de auto gebruikt.</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434343"/>
              </a:buClr>
              <a:buSzPts val="1800"/>
              <a:buFont typeface="Calibri"/>
              <a:buAutoNum type="arabicPeriod"/>
            </a:pPr>
            <a:r>
              <a:rPr lang="nl" sz="1800">
                <a:solidFill>
                  <a:srgbClr val="434343"/>
                </a:solidFill>
                <a:latin typeface="Calibri"/>
                <a:ea typeface="Calibri"/>
                <a:cs typeface="Calibri"/>
                <a:sym typeface="Calibri"/>
              </a:rPr>
              <a:t>Deel 1 auto met 3 buren. Voeg een sleutelkastje toe.</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434343"/>
              </a:buClr>
              <a:buSzPts val="1800"/>
              <a:buFont typeface="Calibri"/>
              <a:buAutoNum type="arabicPeriod"/>
            </a:pPr>
            <a:r>
              <a:rPr lang="nl" sz="1800">
                <a:solidFill>
                  <a:srgbClr val="434343"/>
                </a:solidFill>
                <a:latin typeface="Calibri"/>
                <a:ea typeface="Calibri"/>
                <a:cs typeface="Calibri"/>
                <a:sym typeface="Calibri"/>
              </a:rPr>
              <a:t>Deel 2 auto’s met 5 buren. Gebruik de Deelauto app om de ritjes bij te houden en een reservering te maken. Download eens per maand de Excelsheet en reken onderling af.</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434343"/>
              </a:buClr>
              <a:buSzPts val="1800"/>
              <a:buFont typeface="Calibri"/>
              <a:buAutoNum type="arabicPeriod"/>
            </a:pPr>
            <a:r>
              <a:rPr lang="nl" sz="1800">
                <a:solidFill>
                  <a:srgbClr val="434343"/>
                </a:solidFill>
                <a:latin typeface="Calibri"/>
                <a:ea typeface="Calibri"/>
                <a:cs typeface="Calibri"/>
                <a:sym typeface="Calibri"/>
              </a:rPr>
              <a:t>Deel 3 auto’s met 10 buren. Installeer deelboxen in de auto’s zodat je met de app de auto kan openen en sluiten en km’s worden automatisch bijgehouden.</a:t>
            </a:r>
            <a:endParaRPr sz="1800">
              <a:solidFill>
                <a:srgbClr val="434343"/>
              </a:solidFill>
              <a:latin typeface="Calibri"/>
              <a:ea typeface="Calibri"/>
              <a:cs typeface="Calibri"/>
              <a:sym typeface="Calibri"/>
            </a:endParaRPr>
          </a:p>
          <a:p>
            <a:pPr indent="0" lvl="0" marL="0" rtl="0" algn="l">
              <a:spcBef>
                <a:spcPts val="0"/>
              </a:spcBef>
              <a:spcAft>
                <a:spcPts val="0"/>
              </a:spcAft>
              <a:buNone/>
            </a:pPr>
            <a:r>
              <a:t/>
            </a:r>
            <a:endParaRPr sz="1800">
              <a:solidFill>
                <a:srgbClr val="434343"/>
              </a:solidFill>
              <a:latin typeface="Calibri"/>
              <a:ea typeface="Calibri"/>
              <a:cs typeface="Calibri"/>
              <a:sym typeface="Calibri"/>
            </a:endParaRPr>
          </a:p>
        </p:txBody>
      </p:sp>
      <p:pic>
        <p:nvPicPr>
          <p:cNvPr id="203" name="Google Shape;203;p35"/>
          <p:cNvPicPr preferRelativeResize="0"/>
          <p:nvPr/>
        </p:nvPicPr>
        <p:blipFill>
          <a:blip r:embed="rId3">
            <a:alphaModFix/>
          </a:blip>
          <a:stretch>
            <a:fillRect/>
          </a:stretch>
        </p:blipFill>
        <p:spPr>
          <a:xfrm>
            <a:off x="7986225" y="4166025"/>
            <a:ext cx="1034400" cy="1034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6"/>
          <p:cNvSpPr txBox="1"/>
          <p:nvPr/>
        </p:nvSpPr>
        <p:spPr>
          <a:xfrm>
            <a:off x="502975" y="322650"/>
            <a:ext cx="657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Verzekering</a:t>
            </a:r>
            <a:endParaRPr sz="1800">
              <a:solidFill>
                <a:schemeClr val="dk2"/>
              </a:solidFill>
            </a:endParaRPr>
          </a:p>
        </p:txBody>
      </p:sp>
      <p:sp>
        <p:nvSpPr>
          <p:cNvPr id="209" name="Google Shape;209;p36"/>
          <p:cNvSpPr txBox="1"/>
          <p:nvPr/>
        </p:nvSpPr>
        <p:spPr>
          <a:xfrm>
            <a:off x="579175" y="784350"/>
            <a:ext cx="7978200" cy="4063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In samenwerking met Centraal Beheer heeft de vereniging een deelverzekering opgezet die de volgende zekerheden biedt:</a:t>
            </a:r>
            <a:endParaRPr sz="1800">
              <a:solidFill>
                <a:srgbClr val="434343"/>
              </a:solidFill>
              <a:latin typeface="Calibri"/>
              <a:ea typeface="Calibri"/>
              <a:cs typeface="Calibri"/>
              <a:sym typeface="Calibri"/>
            </a:endParaRPr>
          </a:p>
          <a:p>
            <a:pPr indent="-342900" lvl="1" marL="9144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Maakt iemand uit de deelgroep schade? Dan heeft dat geen gevolgen voor uw schadevrije jaren of no-claimkorting.</a:t>
            </a:r>
            <a:endParaRPr sz="1800">
              <a:solidFill>
                <a:srgbClr val="434343"/>
              </a:solidFill>
              <a:latin typeface="Calibri"/>
              <a:ea typeface="Calibri"/>
              <a:cs typeface="Calibri"/>
              <a:sym typeface="Calibri"/>
            </a:endParaRPr>
          </a:p>
          <a:p>
            <a:pPr indent="-342900" lvl="1" marL="9144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Kies de verzekering die bij u past:  WA, WA+ of All Risk</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De gebruikers in jouw groep moeten om in aanmerking te komen voor deze dekking, lid zijn van de Vereniging Deelauto.</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De eigenaar van de auto moet ook lid zijn en zijn of haar auto verzekeren bij Centraal Beheer. Als verenigingslid krijg je 10% collectiviteitskorting!</a:t>
            </a:r>
            <a:endParaRPr sz="1800">
              <a:solidFill>
                <a:srgbClr val="434343"/>
              </a:solidFill>
              <a:latin typeface="Calibri"/>
              <a:ea typeface="Calibri"/>
              <a:cs typeface="Calibri"/>
              <a:sym typeface="Calibri"/>
            </a:endParaRPr>
          </a:p>
          <a:p>
            <a:pPr indent="0" lvl="0" marL="457200" rtl="0" algn="l">
              <a:spcBef>
                <a:spcPts val="0"/>
              </a:spcBef>
              <a:spcAft>
                <a:spcPts val="0"/>
              </a:spcAft>
              <a:buNone/>
            </a:pPr>
            <a:r>
              <a:rPr lang="nl" sz="1800" u="sng">
                <a:solidFill>
                  <a:schemeClr val="hlink"/>
                </a:solidFill>
                <a:latin typeface="Calibri"/>
                <a:ea typeface="Calibri"/>
                <a:cs typeface="Calibri"/>
                <a:sym typeface="Calibri"/>
                <a:hlinkClick r:id="rId3"/>
              </a:rPr>
              <a:t>https://www.centraalbeheer.nl/delen/vereniging-voor-gedeeld-autogebruik</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Mocht je nog niet kunnen of direct willen switchen naar Centraal Beheer dan kan je ook gebruik maken van de OHRA dag verzekering vanaf €6,- per dag. </a:t>
            </a:r>
            <a:r>
              <a:rPr lang="nl" sz="1800" u="sng">
                <a:solidFill>
                  <a:schemeClr val="hlink"/>
                </a:solidFill>
                <a:latin typeface="Calibri"/>
                <a:ea typeface="Calibri"/>
                <a:cs typeface="Calibri"/>
                <a:sym typeface="Calibri"/>
                <a:hlinkClick r:id="rId4"/>
              </a:rPr>
              <a:t>https://www.ohra.nl/leenautoverzekering</a:t>
            </a:r>
            <a:r>
              <a:rPr lang="nl" sz="1800">
                <a:solidFill>
                  <a:srgbClr val="434343"/>
                </a:solidFill>
                <a:latin typeface="Calibri"/>
                <a:ea typeface="Calibri"/>
                <a:cs typeface="Calibri"/>
                <a:sym typeface="Calibri"/>
              </a:rPr>
              <a:t> Voorwaarde is wel dat de catalogus waarde van de auto maximaal €60.000,- is.</a:t>
            </a:r>
            <a:endParaRPr sz="1800">
              <a:solidFill>
                <a:srgbClr val="434343"/>
              </a:solidFill>
              <a:latin typeface="Calibri"/>
              <a:ea typeface="Calibri"/>
              <a:cs typeface="Calibri"/>
              <a:sym typeface="Calibri"/>
            </a:endParaRPr>
          </a:p>
        </p:txBody>
      </p:sp>
      <p:pic>
        <p:nvPicPr>
          <p:cNvPr id="210" name="Google Shape;210;p36"/>
          <p:cNvPicPr preferRelativeResize="0"/>
          <p:nvPr/>
        </p:nvPicPr>
        <p:blipFill>
          <a:blip r:embed="rId5">
            <a:alphaModFix/>
          </a:blip>
          <a:stretch>
            <a:fillRect/>
          </a:stretch>
        </p:blipFill>
        <p:spPr>
          <a:xfrm>
            <a:off x="7986225" y="4166025"/>
            <a:ext cx="1034400" cy="1034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7"/>
          <p:cNvSpPr txBox="1"/>
          <p:nvPr/>
        </p:nvSpPr>
        <p:spPr>
          <a:xfrm>
            <a:off x="502975" y="322650"/>
            <a:ext cx="657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Samen een auto aanschaffen in een maatschap</a:t>
            </a:r>
            <a:endParaRPr sz="1800">
              <a:solidFill>
                <a:schemeClr val="dk2"/>
              </a:solidFill>
            </a:endParaRPr>
          </a:p>
        </p:txBody>
      </p:sp>
      <p:sp>
        <p:nvSpPr>
          <p:cNvPr id="216" name="Google Shape;216;p37"/>
          <p:cNvSpPr txBox="1"/>
          <p:nvPr/>
        </p:nvSpPr>
        <p:spPr>
          <a:xfrm>
            <a:off x="579175" y="860550"/>
            <a:ext cx="79782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Je kan samen een auto aanschaffen en afspraken over eigenaarschap vastleggen in een </a:t>
            </a:r>
            <a:r>
              <a:rPr lang="nl" sz="1800" u="sng">
                <a:solidFill>
                  <a:schemeClr val="hlink"/>
                </a:solidFill>
                <a:latin typeface="Calibri"/>
                <a:ea typeface="Calibri"/>
                <a:cs typeface="Calibri"/>
                <a:sym typeface="Calibri"/>
                <a:hlinkClick r:id="rId3"/>
              </a:rPr>
              <a:t>maatschap overeenkomst</a:t>
            </a:r>
            <a:r>
              <a:rPr lang="nl" sz="1800">
                <a:solidFill>
                  <a:srgbClr val="434343"/>
                </a:solidFill>
                <a:latin typeface="Calibri"/>
                <a:ea typeface="Calibri"/>
                <a:cs typeface="Calibri"/>
                <a:sym typeface="Calibri"/>
              </a:rPr>
              <a:t>.</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Een van de maatschapleden zal dan de auto op zijn naam moeten zetten en de deelverzekering bij Centraal Beheer moeten afsluiten.</a:t>
            </a:r>
            <a:endParaRPr sz="1800">
              <a:solidFill>
                <a:srgbClr val="434343"/>
              </a:solidFill>
              <a:latin typeface="Calibri"/>
              <a:ea typeface="Calibri"/>
              <a:cs typeface="Calibri"/>
              <a:sym typeface="Calibri"/>
            </a:endParaRPr>
          </a:p>
        </p:txBody>
      </p:sp>
      <p:pic>
        <p:nvPicPr>
          <p:cNvPr id="217" name="Google Shape;217;p37"/>
          <p:cNvPicPr preferRelativeResize="0"/>
          <p:nvPr/>
        </p:nvPicPr>
        <p:blipFill>
          <a:blip r:embed="rId4">
            <a:alphaModFix/>
          </a:blip>
          <a:stretch>
            <a:fillRect/>
          </a:stretch>
        </p:blipFill>
        <p:spPr>
          <a:xfrm>
            <a:off x="7986225" y="4166025"/>
            <a:ext cx="1034400" cy="1034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8"/>
          <p:cNvSpPr txBox="1"/>
          <p:nvPr/>
        </p:nvSpPr>
        <p:spPr>
          <a:xfrm>
            <a:off x="502975" y="322650"/>
            <a:ext cx="657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Parkeervergunning afspraken</a:t>
            </a:r>
            <a:endParaRPr sz="1800">
              <a:solidFill>
                <a:schemeClr val="dk2"/>
              </a:solidFill>
            </a:endParaRPr>
          </a:p>
        </p:txBody>
      </p:sp>
      <p:sp>
        <p:nvSpPr>
          <p:cNvPr id="223" name="Google Shape;223;p38"/>
          <p:cNvSpPr txBox="1"/>
          <p:nvPr/>
        </p:nvSpPr>
        <p:spPr>
          <a:xfrm>
            <a:off x="670500" y="1016350"/>
            <a:ext cx="74679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800">
                <a:solidFill>
                  <a:srgbClr val="434343"/>
                </a:solidFill>
                <a:latin typeface="Calibri"/>
                <a:ea typeface="Calibri"/>
                <a:cs typeface="Calibri"/>
                <a:sym typeface="Calibri"/>
              </a:rPr>
              <a:t>Als je jouw auto met vrienden of familie deelt, hoeft dit natuurlijk niet te betekenen dat jullie bij elkaar in de straat wonen.</a:t>
            </a:r>
            <a:endParaRPr sz="1800">
              <a:solidFill>
                <a:srgbClr val="434343"/>
              </a:solidFill>
              <a:latin typeface="Calibri"/>
              <a:ea typeface="Calibri"/>
              <a:cs typeface="Calibri"/>
              <a:sym typeface="Calibri"/>
            </a:endParaRPr>
          </a:p>
          <a:p>
            <a:pPr indent="0" lvl="0" marL="0" rtl="0" algn="l">
              <a:spcBef>
                <a:spcPts val="0"/>
              </a:spcBef>
              <a:spcAft>
                <a:spcPts val="0"/>
              </a:spcAft>
              <a:buNone/>
            </a:pPr>
            <a:r>
              <a:t/>
            </a:r>
            <a:endParaRPr sz="1800">
              <a:solidFill>
                <a:srgbClr val="434343"/>
              </a:solidFill>
              <a:latin typeface="Calibri"/>
              <a:ea typeface="Calibri"/>
              <a:cs typeface="Calibri"/>
              <a:sym typeface="Calibri"/>
            </a:endParaRPr>
          </a:p>
          <a:p>
            <a:pPr indent="0" lvl="0" marL="0" rtl="0" algn="l">
              <a:spcBef>
                <a:spcPts val="0"/>
              </a:spcBef>
              <a:spcAft>
                <a:spcPts val="0"/>
              </a:spcAft>
              <a:buNone/>
            </a:pPr>
            <a:r>
              <a:rPr lang="nl" sz="1800">
                <a:solidFill>
                  <a:srgbClr val="434343"/>
                </a:solidFill>
                <a:latin typeface="Calibri"/>
                <a:ea typeface="Calibri"/>
                <a:cs typeface="Calibri"/>
                <a:sym typeface="Calibri"/>
              </a:rPr>
              <a:t>Om toch de auto voor je deur te kunnen parkeren, kan het noodzakelijk zijn om meerdere parkeervergunningen aan te vragen zodat je in meerdere zones kunt parkeren.</a:t>
            </a:r>
            <a:endParaRPr sz="1800">
              <a:solidFill>
                <a:srgbClr val="434343"/>
              </a:solidFill>
              <a:latin typeface="Calibri"/>
              <a:ea typeface="Calibri"/>
              <a:cs typeface="Calibri"/>
              <a:sym typeface="Calibri"/>
            </a:endParaRPr>
          </a:p>
          <a:p>
            <a:pPr indent="0" lvl="0" marL="0" rtl="0" algn="l">
              <a:spcBef>
                <a:spcPts val="0"/>
              </a:spcBef>
              <a:spcAft>
                <a:spcPts val="0"/>
              </a:spcAft>
              <a:buNone/>
            </a:pPr>
            <a:r>
              <a:t/>
            </a:r>
            <a:endParaRPr sz="1800">
              <a:solidFill>
                <a:srgbClr val="434343"/>
              </a:solidFill>
              <a:latin typeface="Calibri"/>
              <a:ea typeface="Calibri"/>
              <a:cs typeface="Calibri"/>
              <a:sym typeface="Calibri"/>
            </a:endParaRPr>
          </a:p>
          <a:p>
            <a:pPr indent="0" lvl="0" marL="0" rtl="0" algn="l">
              <a:spcBef>
                <a:spcPts val="0"/>
              </a:spcBef>
              <a:spcAft>
                <a:spcPts val="0"/>
              </a:spcAft>
              <a:buNone/>
            </a:pPr>
            <a:r>
              <a:rPr b="1" lang="nl" sz="1800">
                <a:solidFill>
                  <a:srgbClr val="434343"/>
                </a:solidFill>
                <a:latin typeface="Calibri"/>
                <a:ea typeface="Calibri"/>
                <a:cs typeface="Calibri"/>
                <a:sym typeface="Calibri"/>
              </a:rPr>
              <a:t>Om aan te tonen dat je een regelmatige autodeler bent, moet je lid zijn van de Vereniging voor Gedeeld Autogebruik.</a:t>
            </a:r>
            <a:endParaRPr b="1" sz="1800">
              <a:solidFill>
                <a:srgbClr val="434343"/>
              </a:solidFill>
              <a:latin typeface="Calibri"/>
              <a:ea typeface="Calibri"/>
              <a:cs typeface="Calibri"/>
              <a:sym typeface="Calibri"/>
            </a:endParaRPr>
          </a:p>
          <a:p>
            <a:pPr indent="0" lvl="0" marL="0" rtl="0" algn="l">
              <a:spcBef>
                <a:spcPts val="0"/>
              </a:spcBef>
              <a:spcAft>
                <a:spcPts val="0"/>
              </a:spcAft>
              <a:buNone/>
            </a:pPr>
            <a:r>
              <a:t/>
            </a:r>
            <a:endParaRPr b="1" sz="1800">
              <a:solidFill>
                <a:srgbClr val="434343"/>
              </a:solidFill>
              <a:latin typeface="Calibri"/>
              <a:ea typeface="Calibri"/>
              <a:cs typeface="Calibri"/>
              <a:sym typeface="Calibri"/>
            </a:endParaRPr>
          </a:p>
          <a:p>
            <a:pPr indent="0" lvl="0" marL="0" rtl="0" algn="l">
              <a:spcBef>
                <a:spcPts val="0"/>
              </a:spcBef>
              <a:spcAft>
                <a:spcPts val="0"/>
              </a:spcAft>
              <a:buNone/>
            </a:pPr>
            <a:r>
              <a:t/>
            </a:r>
            <a:endParaRPr b="1" sz="1800">
              <a:solidFill>
                <a:srgbClr val="434343"/>
              </a:solidFill>
              <a:latin typeface="Calibri"/>
              <a:ea typeface="Calibri"/>
              <a:cs typeface="Calibri"/>
              <a:sym typeface="Calibri"/>
            </a:endParaRPr>
          </a:p>
        </p:txBody>
      </p:sp>
      <p:pic>
        <p:nvPicPr>
          <p:cNvPr id="224" name="Google Shape;224;p38"/>
          <p:cNvPicPr preferRelativeResize="0"/>
          <p:nvPr/>
        </p:nvPicPr>
        <p:blipFill>
          <a:blip r:embed="rId3">
            <a:alphaModFix/>
          </a:blip>
          <a:stretch>
            <a:fillRect/>
          </a:stretch>
        </p:blipFill>
        <p:spPr>
          <a:xfrm>
            <a:off x="7986225" y="4166025"/>
            <a:ext cx="1034400" cy="1034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9"/>
          <p:cNvSpPr txBox="1"/>
          <p:nvPr/>
        </p:nvSpPr>
        <p:spPr>
          <a:xfrm>
            <a:off x="502975" y="322650"/>
            <a:ext cx="657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Parkeervergunning afspraken met plaatsen</a:t>
            </a:r>
            <a:endParaRPr sz="1800">
              <a:solidFill>
                <a:schemeClr val="dk2"/>
              </a:solidFill>
            </a:endParaRPr>
          </a:p>
        </p:txBody>
      </p:sp>
      <p:sp>
        <p:nvSpPr>
          <p:cNvPr id="230" name="Google Shape;230;p39"/>
          <p:cNvSpPr txBox="1"/>
          <p:nvPr/>
        </p:nvSpPr>
        <p:spPr>
          <a:xfrm>
            <a:off x="655375" y="784350"/>
            <a:ext cx="3215700" cy="37866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Den Haag</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Groningen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Haarlem</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Nijmegen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Utrecht</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Leiden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Rijswijk</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Gooise Meren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Tilburg</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Amstelveen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Pilot: Rotterdam</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Pilot: Eindhoven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Pilot: Amsterdam</a:t>
            </a:r>
            <a:endParaRPr sz="1800">
              <a:solidFill>
                <a:srgbClr val="434343"/>
              </a:solidFill>
              <a:latin typeface="Calibri"/>
              <a:ea typeface="Calibri"/>
              <a:cs typeface="Calibri"/>
              <a:sym typeface="Calibri"/>
            </a:endParaRPr>
          </a:p>
        </p:txBody>
      </p:sp>
      <p:pic>
        <p:nvPicPr>
          <p:cNvPr id="231" name="Google Shape;231;p39"/>
          <p:cNvPicPr preferRelativeResize="0"/>
          <p:nvPr/>
        </p:nvPicPr>
        <p:blipFill>
          <a:blip r:embed="rId3">
            <a:alphaModFix/>
          </a:blip>
          <a:stretch>
            <a:fillRect/>
          </a:stretch>
        </p:blipFill>
        <p:spPr>
          <a:xfrm>
            <a:off x="7986225" y="4166025"/>
            <a:ext cx="1034400" cy="1034400"/>
          </a:xfrm>
          <a:prstGeom prst="rect">
            <a:avLst/>
          </a:prstGeom>
          <a:noFill/>
          <a:ln>
            <a:noFill/>
          </a:ln>
        </p:spPr>
      </p:pic>
      <p:sp>
        <p:nvSpPr>
          <p:cNvPr id="232" name="Google Shape;232;p39"/>
          <p:cNvSpPr txBox="1"/>
          <p:nvPr/>
        </p:nvSpPr>
        <p:spPr>
          <a:xfrm>
            <a:off x="4275875" y="2063850"/>
            <a:ext cx="4162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800">
                <a:solidFill>
                  <a:srgbClr val="434343"/>
                </a:solidFill>
                <a:latin typeface="Calibri"/>
                <a:ea typeface="Calibri"/>
                <a:cs typeface="Calibri"/>
                <a:sym typeface="Calibri"/>
              </a:rPr>
              <a:t>Zie de website voor linken naar specifieke informatie per gemeente: </a:t>
            </a:r>
            <a:r>
              <a:rPr lang="nl" sz="1800" u="sng">
                <a:solidFill>
                  <a:schemeClr val="hlink"/>
                </a:solidFill>
                <a:latin typeface="Calibri"/>
                <a:ea typeface="Calibri"/>
                <a:cs typeface="Calibri"/>
                <a:sym typeface="Calibri"/>
                <a:hlinkClick r:id="rId4"/>
              </a:rPr>
              <a:t>https://deelauto.nl/parkeervergunning/</a:t>
            </a:r>
            <a:endParaRPr sz="1800">
              <a:solidFill>
                <a:srgbClr val="434343"/>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0"/>
          <p:cNvSpPr txBox="1"/>
          <p:nvPr/>
        </p:nvSpPr>
        <p:spPr>
          <a:xfrm>
            <a:off x="502975" y="322650"/>
            <a:ext cx="657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Templates en informatie voor delers - work in progress</a:t>
            </a:r>
            <a:endParaRPr sz="1800">
              <a:solidFill>
                <a:schemeClr val="dk2"/>
              </a:solidFill>
            </a:endParaRPr>
          </a:p>
        </p:txBody>
      </p:sp>
      <p:sp>
        <p:nvSpPr>
          <p:cNvPr id="238" name="Google Shape;238;p40"/>
          <p:cNvSpPr txBox="1"/>
          <p:nvPr/>
        </p:nvSpPr>
        <p:spPr>
          <a:xfrm>
            <a:off x="655375" y="784350"/>
            <a:ext cx="7467900" cy="4340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FAA850"/>
              </a:buClr>
              <a:buSzPts val="1800"/>
              <a:buFont typeface="Calibri"/>
              <a:buChar char="❏"/>
            </a:pPr>
            <a:r>
              <a:rPr b="1" lang="nl" sz="1800">
                <a:solidFill>
                  <a:srgbClr val="434343"/>
                </a:solidFill>
                <a:latin typeface="Calibri"/>
                <a:ea typeface="Calibri"/>
                <a:cs typeface="Calibri"/>
                <a:sym typeface="Calibri"/>
              </a:rPr>
              <a:t>Presentatie Deelauto</a:t>
            </a:r>
            <a:r>
              <a:rPr lang="nl" sz="1800">
                <a:solidFill>
                  <a:srgbClr val="434343"/>
                </a:solidFill>
                <a:latin typeface="Calibri"/>
                <a:ea typeface="Calibri"/>
                <a:cs typeface="Calibri"/>
                <a:sym typeface="Calibri"/>
              </a:rPr>
              <a:t>: </a:t>
            </a:r>
            <a:r>
              <a:rPr lang="nl" sz="1800" u="sng">
                <a:solidFill>
                  <a:schemeClr val="hlink"/>
                </a:solidFill>
                <a:latin typeface="Calibri"/>
                <a:ea typeface="Calibri"/>
                <a:cs typeface="Calibri"/>
                <a:sym typeface="Calibri"/>
                <a:hlinkClick r:id="rId3"/>
              </a:rPr>
              <a:t>https://docs.google.com/presentation/d/1Nq1zcowxQJLzyHJlajerpRmguhEvDtOL8QZ6gkU9UAs/edit?usp=sharing</a:t>
            </a:r>
            <a:r>
              <a:rPr lang="nl" sz="1800">
                <a:solidFill>
                  <a:srgbClr val="434343"/>
                </a:solidFill>
                <a:latin typeface="Calibri"/>
                <a:ea typeface="Calibri"/>
                <a:cs typeface="Calibri"/>
                <a:sym typeface="Calibri"/>
              </a:rPr>
              <a:t> (dit is deze presentatie)</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b="1" lang="nl" sz="1800">
                <a:solidFill>
                  <a:srgbClr val="434343"/>
                </a:solidFill>
                <a:latin typeface="Calibri"/>
                <a:ea typeface="Calibri"/>
                <a:cs typeface="Calibri"/>
                <a:sym typeface="Calibri"/>
              </a:rPr>
              <a:t>Flyer voorbeeld voor in de wijk</a:t>
            </a:r>
            <a:r>
              <a:rPr lang="nl" sz="1800">
                <a:solidFill>
                  <a:srgbClr val="434343"/>
                </a:solidFill>
                <a:latin typeface="Calibri"/>
                <a:ea typeface="Calibri"/>
                <a:cs typeface="Calibri"/>
                <a:sym typeface="Calibri"/>
              </a:rPr>
              <a:t>:  </a:t>
            </a:r>
            <a:r>
              <a:rPr lang="nl" sz="1800" u="sng">
                <a:solidFill>
                  <a:schemeClr val="hlink"/>
                </a:solidFill>
                <a:latin typeface="Calibri"/>
                <a:ea typeface="Calibri"/>
                <a:cs typeface="Calibri"/>
                <a:sym typeface="Calibri"/>
                <a:hlinkClick r:id="rId4"/>
              </a:rPr>
              <a:t>https://www.canva.com/design/DAFwJMaS1DI/y3fj9kGXrhWvy5LkpcSWKQ/edit?utm_content=DAFwJMaS1DI&amp;utm_campaign=designshare&amp;utm_medium=link2&amp;utm_source=sharebutton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b="1" lang="nl" sz="1800">
                <a:solidFill>
                  <a:srgbClr val="434343"/>
                </a:solidFill>
                <a:latin typeface="Calibri"/>
                <a:ea typeface="Calibri"/>
                <a:cs typeface="Calibri"/>
                <a:sym typeface="Calibri"/>
              </a:rPr>
              <a:t>Voorbeeld leenovereenkomst</a:t>
            </a:r>
            <a:r>
              <a:rPr lang="nl" sz="1800">
                <a:solidFill>
                  <a:srgbClr val="434343"/>
                </a:solidFill>
                <a:latin typeface="Calibri"/>
                <a:ea typeface="Calibri"/>
                <a:cs typeface="Calibri"/>
                <a:sym typeface="Calibri"/>
              </a:rPr>
              <a:t>: </a:t>
            </a:r>
            <a:r>
              <a:rPr lang="nl" sz="1800" u="sng">
                <a:solidFill>
                  <a:schemeClr val="hlink"/>
                </a:solidFill>
                <a:latin typeface="Calibri"/>
                <a:ea typeface="Calibri"/>
                <a:cs typeface="Calibri"/>
                <a:sym typeface="Calibri"/>
                <a:hlinkClick r:id="rId5"/>
              </a:rPr>
              <a:t>https://deelauto.nl/app/uploads/2022/05/leenovereenkomst.pdf</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b="1" lang="nl" sz="1800">
                <a:solidFill>
                  <a:srgbClr val="434343"/>
                </a:solidFill>
                <a:latin typeface="Calibri"/>
                <a:ea typeface="Calibri"/>
                <a:cs typeface="Calibri"/>
                <a:sym typeface="Calibri"/>
              </a:rPr>
              <a:t>Vraag en Antwoord</a:t>
            </a:r>
            <a:r>
              <a:rPr lang="nl" sz="1800">
                <a:solidFill>
                  <a:srgbClr val="434343"/>
                </a:solidFill>
                <a:latin typeface="Calibri"/>
                <a:ea typeface="Calibri"/>
                <a:cs typeface="Calibri"/>
                <a:sym typeface="Calibri"/>
              </a:rPr>
              <a:t>: </a:t>
            </a:r>
            <a:r>
              <a:rPr lang="nl" sz="1800" u="sng">
                <a:solidFill>
                  <a:schemeClr val="hlink"/>
                </a:solidFill>
                <a:latin typeface="Calibri"/>
                <a:ea typeface="Calibri"/>
                <a:cs typeface="Calibri"/>
                <a:sym typeface="Calibri"/>
                <a:hlinkClick r:id="rId6"/>
              </a:rPr>
              <a:t>https://deelauto.nl/faq/</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b="1" lang="nl" sz="1800">
                <a:solidFill>
                  <a:srgbClr val="434343"/>
                </a:solidFill>
                <a:latin typeface="Calibri"/>
                <a:ea typeface="Calibri"/>
                <a:cs typeface="Calibri"/>
                <a:sym typeface="Calibri"/>
              </a:rPr>
              <a:t>Korte handleiding voor gebruik systemen</a:t>
            </a:r>
            <a:r>
              <a:rPr lang="nl" sz="1800">
                <a:solidFill>
                  <a:srgbClr val="434343"/>
                </a:solidFill>
                <a:latin typeface="Calibri"/>
                <a:ea typeface="Calibri"/>
                <a:cs typeface="Calibri"/>
                <a:sym typeface="Calibri"/>
              </a:rPr>
              <a:t> die wij beiden: </a:t>
            </a:r>
            <a:r>
              <a:rPr lang="nl" sz="1800" u="sng">
                <a:solidFill>
                  <a:schemeClr val="hlink"/>
                </a:solidFill>
                <a:latin typeface="Calibri"/>
                <a:ea typeface="Calibri"/>
                <a:cs typeface="Calibri"/>
                <a:sym typeface="Calibri"/>
                <a:hlinkClick r:id="rId7"/>
              </a:rPr>
              <a:t>https://docs.google.com/presentation/d/1zruCgly62Y5BM9YR87vxFAsfc71GWfuUABJcpOFg0bI/edit?usp=sharing</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b="1" lang="nl" sz="1800">
                <a:solidFill>
                  <a:srgbClr val="434343"/>
                </a:solidFill>
                <a:latin typeface="Calibri"/>
                <a:ea typeface="Calibri"/>
                <a:cs typeface="Calibri"/>
                <a:sym typeface="Calibri"/>
              </a:rPr>
              <a:t>Voorbeeld m</a:t>
            </a:r>
            <a:r>
              <a:rPr b="1" lang="nl" sz="1800">
                <a:solidFill>
                  <a:srgbClr val="434343"/>
                </a:solidFill>
                <a:latin typeface="Calibri"/>
                <a:ea typeface="Calibri"/>
                <a:cs typeface="Calibri"/>
                <a:sym typeface="Calibri"/>
              </a:rPr>
              <a:t>aatschapsovereenkomst: </a:t>
            </a:r>
            <a:r>
              <a:rPr lang="nl" sz="1800" u="sng">
                <a:solidFill>
                  <a:schemeClr val="hlink"/>
                </a:solidFill>
                <a:latin typeface="Calibri"/>
                <a:ea typeface="Calibri"/>
                <a:cs typeface="Calibri"/>
                <a:sym typeface="Calibri"/>
                <a:hlinkClick r:id="rId8"/>
              </a:rPr>
              <a:t>https://deelauto.nl/app/uploads/2024/06/maatschapovereenkomst.pdf</a:t>
            </a:r>
            <a:endParaRPr sz="1800">
              <a:solidFill>
                <a:srgbClr val="434343"/>
              </a:solidFill>
              <a:latin typeface="Calibri"/>
              <a:ea typeface="Calibri"/>
              <a:cs typeface="Calibri"/>
              <a:sym typeface="Calibri"/>
            </a:endParaRPr>
          </a:p>
        </p:txBody>
      </p:sp>
      <p:pic>
        <p:nvPicPr>
          <p:cNvPr id="239" name="Google Shape;239;p40"/>
          <p:cNvPicPr preferRelativeResize="0"/>
          <p:nvPr/>
        </p:nvPicPr>
        <p:blipFill>
          <a:blip r:embed="rId9">
            <a:alphaModFix/>
          </a:blip>
          <a:stretch>
            <a:fillRect/>
          </a:stretch>
        </p:blipFill>
        <p:spPr>
          <a:xfrm>
            <a:off x="7986225" y="4166025"/>
            <a:ext cx="1034400" cy="1034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1"/>
          <p:cNvSpPr txBox="1"/>
          <p:nvPr/>
        </p:nvSpPr>
        <p:spPr>
          <a:xfrm>
            <a:off x="502975" y="322650"/>
            <a:ext cx="657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Software voor autodelen</a:t>
            </a:r>
            <a:endParaRPr sz="1800">
              <a:solidFill>
                <a:schemeClr val="dk2"/>
              </a:solidFill>
            </a:endParaRPr>
          </a:p>
        </p:txBody>
      </p:sp>
      <p:sp>
        <p:nvSpPr>
          <p:cNvPr id="245" name="Google Shape;245;p41"/>
          <p:cNvSpPr txBox="1"/>
          <p:nvPr/>
        </p:nvSpPr>
        <p:spPr>
          <a:xfrm>
            <a:off x="655375" y="784350"/>
            <a:ext cx="7467900" cy="3232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Voor de software ontwikkeling voor onze leden werken we samen met The Mobility Factory (TMF): </a:t>
            </a:r>
            <a:r>
              <a:rPr lang="nl" sz="1800" u="sng">
                <a:solidFill>
                  <a:schemeClr val="hlink"/>
                </a:solidFill>
                <a:latin typeface="Calibri"/>
                <a:ea typeface="Calibri"/>
                <a:cs typeface="Calibri"/>
                <a:sym typeface="Calibri"/>
                <a:hlinkClick r:id="rId3"/>
              </a:rPr>
              <a:t>https://themobilityfactory.coop/</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TMF is een </a:t>
            </a:r>
            <a:r>
              <a:rPr lang="nl" sz="1800">
                <a:solidFill>
                  <a:srgbClr val="434343"/>
                </a:solidFill>
                <a:latin typeface="Calibri"/>
                <a:ea typeface="Calibri"/>
                <a:cs typeface="Calibri"/>
                <a:sym typeface="Calibri"/>
              </a:rPr>
              <a:t>coöperatie</a:t>
            </a:r>
            <a:r>
              <a:rPr lang="nl" sz="1800">
                <a:solidFill>
                  <a:srgbClr val="434343"/>
                </a:solidFill>
                <a:latin typeface="Calibri"/>
                <a:ea typeface="Calibri"/>
                <a:cs typeface="Calibri"/>
                <a:sym typeface="Calibri"/>
              </a:rPr>
              <a:t> met 21 leden waarvan Vereniging Deelauto er 1 is.</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Samen werken we een software oplossing voor het delen van auto’s op dit moment worden via de software ongeveer 300 auto’s in Europa gedeeld en maken hier in Europa zo’n 5.000 mensen gebruik van.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We zijn druk bezig samen met </a:t>
            </a:r>
            <a:r>
              <a:rPr lang="nl" sz="1800">
                <a:solidFill>
                  <a:srgbClr val="434343"/>
                </a:solidFill>
                <a:latin typeface="Calibri"/>
                <a:ea typeface="Calibri"/>
                <a:cs typeface="Calibri"/>
                <a:sym typeface="Calibri"/>
              </a:rPr>
              <a:t>TMF en de leden om de software continu te verbeteren.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We werken binnen Deelauto met een superuser groep die we raadplegen voor nieuw gewenste functionaliteiten en het testen van nieuwe functionaliteiten.</a:t>
            </a:r>
            <a:endParaRPr sz="1800">
              <a:solidFill>
                <a:srgbClr val="434343"/>
              </a:solidFill>
              <a:latin typeface="Calibri"/>
              <a:ea typeface="Calibri"/>
              <a:cs typeface="Calibri"/>
              <a:sym typeface="Calibri"/>
            </a:endParaRPr>
          </a:p>
        </p:txBody>
      </p:sp>
      <p:pic>
        <p:nvPicPr>
          <p:cNvPr id="246" name="Google Shape;246;p41"/>
          <p:cNvPicPr preferRelativeResize="0"/>
          <p:nvPr/>
        </p:nvPicPr>
        <p:blipFill>
          <a:blip r:embed="rId4">
            <a:alphaModFix/>
          </a:blip>
          <a:stretch>
            <a:fillRect/>
          </a:stretch>
        </p:blipFill>
        <p:spPr>
          <a:xfrm>
            <a:off x="7986225" y="4166025"/>
            <a:ext cx="1034400" cy="1034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nvSpPr>
        <p:spPr>
          <a:xfrm>
            <a:off x="502975" y="322650"/>
            <a:ext cx="5466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Inhoud</a:t>
            </a:r>
            <a:endParaRPr sz="1800">
              <a:solidFill>
                <a:schemeClr val="dk2"/>
              </a:solidFill>
            </a:endParaRPr>
          </a:p>
        </p:txBody>
      </p:sp>
      <p:pic>
        <p:nvPicPr>
          <p:cNvPr id="67" name="Google Shape;67;p15"/>
          <p:cNvPicPr preferRelativeResize="0"/>
          <p:nvPr/>
        </p:nvPicPr>
        <p:blipFill>
          <a:blip r:embed="rId3">
            <a:alphaModFix/>
          </a:blip>
          <a:stretch>
            <a:fillRect/>
          </a:stretch>
        </p:blipFill>
        <p:spPr>
          <a:xfrm>
            <a:off x="7986225" y="4166025"/>
            <a:ext cx="1034400" cy="1034400"/>
          </a:xfrm>
          <a:prstGeom prst="rect">
            <a:avLst/>
          </a:prstGeom>
          <a:noFill/>
          <a:ln>
            <a:noFill/>
          </a:ln>
        </p:spPr>
      </p:pic>
      <p:sp>
        <p:nvSpPr>
          <p:cNvPr id="68" name="Google Shape;68;p15"/>
          <p:cNvSpPr txBox="1"/>
          <p:nvPr/>
        </p:nvSpPr>
        <p:spPr>
          <a:xfrm>
            <a:off x="655375" y="784350"/>
            <a:ext cx="5466300" cy="1847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434343"/>
              </a:buClr>
              <a:buSzPts val="1800"/>
              <a:buFont typeface="Calibri"/>
              <a:buAutoNum type="arabicPeriod"/>
            </a:pPr>
            <a:r>
              <a:rPr b="1" lang="nl" sz="1800">
                <a:solidFill>
                  <a:srgbClr val="434343"/>
                </a:solidFill>
                <a:latin typeface="Calibri"/>
                <a:ea typeface="Calibri"/>
                <a:cs typeface="Calibri"/>
                <a:sym typeface="Calibri"/>
              </a:rPr>
              <a:t>Waarom autodelen</a:t>
            </a:r>
            <a:endParaRPr b="1" sz="1800">
              <a:solidFill>
                <a:srgbClr val="434343"/>
              </a:solidFill>
              <a:latin typeface="Calibri"/>
              <a:ea typeface="Calibri"/>
              <a:cs typeface="Calibri"/>
              <a:sym typeface="Calibri"/>
            </a:endParaRPr>
          </a:p>
          <a:p>
            <a:pPr indent="-342900" lvl="0" marL="457200" rtl="0" algn="l">
              <a:spcBef>
                <a:spcPts val="0"/>
              </a:spcBef>
              <a:spcAft>
                <a:spcPts val="0"/>
              </a:spcAft>
              <a:buClr>
                <a:srgbClr val="434343"/>
              </a:buClr>
              <a:buSzPts val="1800"/>
              <a:buFont typeface="Calibri"/>
              <a:buAutoNum type="arabicPeriod"/>
            </a:pPr>
            <a:r>
              <a:rPr b="1" lang="nl" sz="1800">
                <a:solidFill>
                  <a:srgbClr val="434343"/>
                </a:solidFill>
                <a:latin typeface="Calibri"/>
                <a:ea typeface="Calibri"/>
                <a:cs typeface="Calibri"/>
                <a:sym typeface="Calibri"/>
              </a:rPr>
              <a:t>Autodeel situatie van de wijk</a:t>
            </a:r>
            <a:endParaRPr b="1" sz="1800">
              <a:solidFill>
                <a:srgbClr val="434343"/>
              </a:solidFill>
              <a:latin typeface="Calibri"/>
              <a:ea typeface="Calibri"/>
              <a:cs typeface="Calibri"/>
              <a:sym typeface="Calibri"/>
            </a:endParaRPr>
          </a:p>
          <a:p>
            <a:pPr indent="-342900" lvl="0" marL="457200" rtl="0" algn="l">
              <a:spcBef>
                <a:spcPts val="0"/>
              </a:spcBef>
              <a:spcAft>
                <a:spcPts val="0"/>
              </a:spcAft>
              <a:buClr>
                <a:srgbClr val="434343"/>
              </a:buClr>
              <a:buSzPts val="1800"/>
              <a:buFont typeface="Calibri"/>
              <a:buAutoNum type="arabicPeriod"/>
            </a:pPr>
            <a:r>
              <a:rPr b="1" lang="nl" sz="1800">
                <a:solidFill>
                  <a:srgbClr val="434343"/>
                </a:solidFill>
                <a:latin typeface="Calibri"/>
                <a:ea typeface="Calibri"/>
                <a:cs typeface="Calibri"/>
                <a:sym typeface="Calibri"/>
              </a:rPr>
              <a:t>Manieren om te delen en kosten</a:t>
            </a:r>
            <a:endParaRPr b="1" sz="1800">
              <a:solidFill>
                <a:srgbClr val="434343"/>
              </a:solidFill>
              <a:latin typeface="Calibri"/>
              <a:ea typeface="Calibri"/>
              <a:cs typeface="Calibri"/>
              <a:sym typeface="Calibri"/>
            </a:endParaRPr>
          </a:p>
          <a:p>
            <a:pPr indent="-342900" lvl="0" marL="457200" rtl="0" algn="l">
              <a:spcBef>
                <a:spcPts val="0"/>
              </a:spcBef>
              <a:spcAft>
                <a:spcPts val="0"/>
              </a:spcAft>
              <a:buClr>
                <a:srgbClr val="434343"/>
              </a:buClr>
              <a:buSzPts val="1800"/>
              <a:buFont typeface="Calibri"/>
              <a:buAutoNum type="arabicPeriod"/>
            </a:pPr>
            <a:r>
              <a:rPr b="1" lang="nl" sz="1800">
                <a:solidFill>
                  <a:srgbClr val="434343"/>
                </a:solidFill>
                <a:latin typeface="Calibri"/>
                <a:ea typeface="Calibri"/>
                <a:cs typeface="Calibri"/>
                <a:sym typeface="Calibri"/>
              </a:rPr>
              <a:t>Groeipad</a:t>
            </a:r>
            <a:endParaRPr b="1" sz="1800">
              <a:solidFill>
                <a:srgbClr val="434343"/>
              </a:solidFill>
              <a:latin typeface="Calibri"/>
              <a:ea typeface="Calibri"/>
              <a:cs typeface="Calibri"/>
              <a:sym typeface="Calibri"/>
            </a:endParaRPr>
          </a:p>
          <a:p>
            <a:pPr indent="-342900" lvl="0" marL="457200" rtl="0" algn="l">
              <a:spcBef>
                <a:spcPts val="0"/>
              </a:spcBef>
              <a:spcAft>
                <a:spcPts val="0"/>
              </a:spcAft>
              <a:buClr>
                <a:srgbClr val="434343"/>
              </a:buClr>
              <a:buSzPts val="1800"/>
              <a:buFont typeface="Calibri"/>
              <a:buAutoNum type="arabicPeriod"/>
            </a:pPr>
            <a:r>
              <a:rPr b="1" lang="nl" sz="1800">
                <a:solidFill>
                  <a:srgbClr val="434343"/>
                </a:solidFill>
                <a:latin typeface="Calibri"/>
                <a:ea typeface="Calibri"/>
                <a:cs typeface="Calibri"/>
                <a:sym typeface="Calibri"/>
              </a:rPr>
              <a:t>Ondersteuning vanuit de Vereniging Deelauto</a:t>
            </a:r>
            <a:endParaRPr b="1" sz="1800">
              <a:solidFill>
                <a:srgbClr val="434343"/>
              </a:solidFill>
              <a:latin typeface="Calibri"/>
              <a:ea typeface="Calibri"/>
              <a:cs typeface="Calibri"/>
              <a:sym typeface="Calibri"/>
            </a:endParaRPr>
          </a:p>
          <a:p>
            <a:pPr indent="-342900" lvl="0" marL="457200" rtl="0" algn="l">
              <a:spcBef>
                <a:spcPts val="0"/>
              </a:spcBef>
              <a:spcAft>
                <a:spcPts val="0"/>
              </a:spcAft>
              <a:buClr>
                <a:srgbClr val="434343"/>
              </a:buClr>
              <a:buSzPts val="1800"/>
              <a:buFont typeface="Calibri"/>
              <a:buAutoNum type="arabicPeriod"/>
            </a:pPr>
            <a:r>
              <a:rPr b="1" lang="nl" sz="1800">
                <a:solidFill>
                  <a:srgbClr val="434343"/>
                </a:solidFill>
                <a:latin typeface="Calibri"/>
                <a:ea typeface="Calibri"/>
                <a:cs typeface="Calibri"/>
                <a:sym typeface="Calibri"/>
              </a:rPr>
              <a:t>Stappenplan Vereniging Deelauto</a:t>
            </a:r>
            <a:endParaRPr b="1" sz="1800">
              <a:solidFill>
                <a:srgbClr val="434343"/>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2"/>
          <p:cNvSpPr txBox="1"/>
          <p:nvPr/>
        </p:nvSpPr>
        <p:spPr>
          <a:xfrm>
            <a:off x="502975" y="322650"/>
            <a:ext cx="657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Software mogelijkheden / functionaliteiten</a:t>
            </a:r>
            <a:endParaRPr sz="1800">
              <a:solidFill>
                <a:schemeClr val="dk2"/>
              </a:solidFill>
            </a:endParaRPr>
          </a:p>
        </p:txBody>
      </p:sp>
      <p:sp>
        <p:nvSpPr>
          <p:cNvPr id="252" name="Google Shape;252;p42"/>
          <p:cNvSpPr txBox="1"/>
          <p:nvPr/>
        </p:nvSpPr>
        <p:spPr>
          <a:xfrm>
            <a:off x="655375" y="784350"/>
            <a:ext cx="75507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434343"/>
                </a:solidFill>
                <a:latin typeface="Calibri"/>
                <a:ea typeface="Calibri"/>
                <a:cs typeface="Calibri"/>
                <a:sym typeface="Calibri"/>
              </a:rPr>
              <a:t>Via het mijn.deelauto.nl portaal:</a:t>
            </a:r>
            <a:endParaRPr b="1"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Groep aanmaken met delers.</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1 of meerder auto’s aan een groep koppelen.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Kosten gebruik auto aangeven via een km en/of uur prijs.</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Aangeven wanneer de auto beschikbaar is.</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Gemaakte ritten downloaden in excel inclusief de kosten per rit waarmee zelf de afrekening kan worden gemaakt.</a:t>
            </a:r>
            <a:endParaRPr sz="1800">
              <a:solidFill>
                <a:srgbClr val="434343"/>
              </a:solidFill>
              <a:latin typeface="Calibri"/>
              <a:ea typeface="Calibri"/>
              <a:cs typeface="Calibri"/>
              <a:sym typeface="Calibri"/>
            </a:endParaRPr>
          </a:p>
          <a:p>
            <a:pPr indent="0" lvl="0" marL="0" rtl="0" algn="l">
              <a:spcBef>
                <a:spcPts val="0"/>
              </a:spcBef>
              <a:spcAft>
                <a:spcPts val="0"/>
              </a:spcAft>
              <a:buNone/>
            </a:pPr>
            <a:r>
              <a:t/>
            </a:r>
            <a:endParaRPr sz="1800">
              <a:solidFill>
                <a:srgbClr val="434343"/>
              </a:solidFill>
              <a:latin typeface="Calibri"/>
              <a:ea typeface="Calibri"/>
              <a:cs typeface="Calibri"/>
              <a:sym typeface="Calibri"/>
            </a:endParaRPr>
          </a:p>
          <a:p>
            <a:pPr indent="0" lvl="0" marL="0" rtl="0" algn="l">
              <a:spcBef>
                <a:spcPts val="0"/>
              </a:spcBef>
              <a:spcAft>
                <a:spcPts val="0"/>
              </a:spcAft>
              <a:buNone/>
            </a:pPr>
            <a:r>
              <a:rPr b="1" lang="nl" sz="1800">
                <a:solidFill>
                  <a:srgbClr val="434343"/>
                </a:solidFill>
                <a:latin typeface="Calibri"/>
                <a:ea typeface="Calibri"/>
                <a:cs typeface="Calibri"/>
                <a:sym typeface="Calibri"/>
              </a:rPr>
              <a:t>Via de deelauto app in de Apple appstore en Google playstore:</a:t>
            </a:r>
            <a:endParaRPr b="1"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Auto reserveren voor een rit.</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Zien waar de auto staat.</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Rit starten en start km stand ingeven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Rit afsluiten</a:t>
            </a:r>
            <a:endParaRPr sz="1800">
              <a:solidFill>
                <a:srgbClr val="434343"/>
              </a:solidFill>
              <a:latin typeface="Calibri"/>
              <a:ea typeface="Calibri"/>
              <a:cs typeface="Calibri"/>
              <a:sym typeface="Calibri"/>
            </a:endParaRPr>
          </a:p>
        </p:txBody>
      </p:sp>
      <p:pic>
        <p:nvPicPr>
          <p:cNvPr id="253" name="Google Shape;253;p42"/>
          <p:cNvPicPr preferRelativeResize="0"/>
          <p:nvPr/>
        </p:nvPicPr>
        <p:blipFill>
          <a:blip r:embed="rId3">
            <a:alphaModFix/>
          </a:blip>
          <a:stretch>
            <a:fillRect/>
          </a:stretch>
        </p:blipFill>
        <p:spPr>
          <a:xfrm>
            <a:off x="7986225" y="4166025"/>
            <a:ext cx="1034400" cy="1034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3"/>
          <p:cNvSpPr txBox="1"/>
          <p:nvPr/>
        </p:nvSpPr>
        <p:spPr>
          <a:xfrm>
            <a:off x="502975" y="322650"/>
            <a:ext cx="657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Software mogelijkheden / functionaliteiten</a:t>
            </a:r>
            <a:endParaRPr sz="1800">
              <a:solidFill>
                <a:schemeClr val="dk2"/>
              </a:solidFill>
            </a:endParaRPr>
          </a:p>
        </p:txBody>
      </p:sp>
      <p:sp>
        <p:nvSpPr>
          <p:cNvPr id="259" name="Google Shape;259;p43"/>
          <p:cNvSpPr txBox="1"/>
          <p:nvPr/>
        </p:nvSpPr>
        <p:spPr>
          <a:xfrm>
            <a:off x="655375" y="936750"/>
            <a:ext cx="7467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434343"/>
                </a:solidFill>
                <a:latin typeface="Calibri"/>
                <a:ea typeface="Calibri"/>
                <a:cs typeface="Calibri"/>
                <a:sym typeface="Calibri"/>
              </a:rPr>
              <a:t>Extra optie met deelkastjes:</a:t>
            </a:r>
            <a:endParaRPr b="1"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Er kan een deelkastje worden ingebouwd in de auto.</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Hiermee wordt het mogelijk om automatisch je gereden KM’s te registreren.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Hiermee wordt het mogelijk de auto met de app te openen en sluiten.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Hiermee wordt het mogelijk automatisch de geparkeerde locatie via GPS zichtbaar te maken in de ap.</a:t>
            </a:r>
            <a:endParaRPr sz="1800">
              <a:solidFill>
                <a:srgbClr val="434343"/>
              </a:solidFill>
              <a:latin typeface="Calibri"/>
              <a:ea typeface="Calibri"/>
              <a:cs typeface="Calibri"/>
              <a:sym typeface="Calibri"/>
            </a:endParaRPr>
          </a:p>
          <a:p>
            <a:pPr indent="0" lvl="0" marL="0" rtl="0" algn="l">
              <a:spcBef>
                <a:spcPts val="0"/>
              </a:spcBef>
              <a:spcAft>
                <a:spcPts val="0"/>
              </a:spcAft>
              <a:buNone/>
            </a:pPr>
            <a:r>
              <a:t/>
            </a:r>
            <a:endParaRPr sz="1800">
              <a:solidFill>
                <a:srgbClr val="434343"/>
              </a:solidFill>
              <a:latin typeface="Calibri"/>
              <a:ea typeface="Calibri"/>
              <a:cs typeface="Calibri"/>
              <a:sym typeface="Calibri"/>
            </a:endParaRPr>
          </a:p>
          <a:p>
            <a:pPr indent="0" lvl="0" marL="0" rtl="0" algn="l">
              <a:spcBef>
                <a:spcPts val="0"/>
              </a:spcBef>
              <a:spcAft>
                <a:spcPts val="0"/>
              </a:spcAft>
              <a:buNone/>
            </a:pPr>
            <a:r>
              <a:rPr lang="nl" sz="1800">
                <a:solidFill>
                  <a:srgbClr val="434343"/>
                </a:solidFill>
                <a:latin typeface="Calibri"/>
                <a:ea typeface="Calibri"/>
                <a:cs typeface="Calibri"/>
                <a:sym typeface="Calibri"/>
              </a:rPr>
              <a:t>Deze functionaliteit is vergelijkbaar met hoe een aanbieder als MyWheels die aanbiedt.</a:t>
            </a:r>
            <a:endParaRPr sz="1800">
              <a:solidFill>
                <a:srgbClr val="434343"/>
              </a:solidFill>
              <a:latin typeface="Calibri"/>
              <a:ea typeface="Calibri"/>
              <a:cs typeface="Calibri"/>
              <a:sym typeface="Calibri"/>
            </a:endParaRPr>
          </a:p>
        </p:txBody>
      </p:sp>
      <p:pic>
        <p:nvPicPr>
          <p:cNvPr id="260" name="Google Shape;260;p43"/>
          <p:cNvPicPr preferRelativeResize="0"/>
          <p:nvPr/>
        </p:nvPicPr>
        <p:blipFill>
          <a:blip r:embed="rId3">
            <a:alphaModFix/>
          </a:blip>
          <a:stretch>
            <a:fillRect/>
          </a:stretch>
        </p:blipFill>
        <p:spPr>
          <a:xfrm>
            <a:off x="7986225" y="4166025"/>
            <a:ext cx="1034400" cy="1034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4"/>
          <p:cNvSpPr txBox="1"/>
          <p:nvPr/>
        </p:nvSpPr>
        <p:spPr>
          <a:xfrm>
            <a:off x="502975" y="322650"/>
            <a:ext cx="657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Software kosten</a:t>
            </a:r>
            <a:endParaRPr sz="1800">
              <a:solidFill>
                <a:schemeClr val="dk2"/>
              </a:solidFill>
            </a:endParaRPr>
          </a:p>
        </p:txBody>
      </p:sp>
      <p:sp>
        <p:nvSpPr>
          <p:cNvPr id="266" name="Google Shape;266;p44"/>
          <p:cNvSpPr txBox="1"/>
          <p:nvPr/>
        </p:nvSpPr>
        <p:spPr>
          <a:xfrm>
            <a:off x="655375" y="784350"/>
            <a:ext cx="74679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800">
                <a:solidFill>
                  <a:srgbClr val="434343"/>
                </a:solidFill>
                <a:latin typeface="Calibri"/>
                <a:ea typeface="Calibri"/>
                <a:cs typeface="Calibri"/>
                <a:sym typeface="Calibri"/>
              </a:rPr>
              <a:t>De kosten voor het gebruik van de software </a:t>
            </a:r>
            <a:r>
              <a:rPr b="1" lang="nl" sz="1800">
                <a:solidFill>
                  <a:srgbClr val="434343"/>
                </a:solidFill>
                <a:latin typeface="Calibri"/>
                <a:ea typeface="Calibri"/>
                <a:cs typeface="Calibri"/>
                <a:sym typeface="Calibri"/>
              </a:rPr>
              <a:t>zonder</a:t>
            </a:r>
            <a:r>
              <a:rPr lang="nl" sz="1800">
                <a:solidFill>
                  <a:srgbClr val="434343"/>
                </a:solidFill>
                <a:latin typeface="Calibri"/>
                <a:ea typeface="Calibri"/>
                <a:cs typeface="Calibri"/>
                <a:sym typeface="Calibri"/>
              </a:rPr>
              <a:t> deelkastje is inbegrepen bij het lidmaatschap.</a:t>
            </a:r>
            <a:endParaRPr sz="1800">
              <a:solidFill>
                <a:srgbClr val="434343"/>
              </a:solidFill>
              <a:latin typeface="Calibri"/>
              <a:ea typeface="Calibri"/>
              <a:cs typeface="Calibri"/>
              <a:sym typeface="Calibri"/>
            </a:endParaRPr>
          </a:p>
          <a:p>
            <a:pPr indent="0" lvl="0" marL="0" rtl="0" algn="l">
              <a:spcBef>
                <a:spcPts val="0"/>
              </a:spcBef>
              <a:spcAft>
                <a:spcPts val="0"/>
              </a:spcAft>
              <a:buNone/>
            </a:pPr>
            <a:r>
              <a:t/>
            </a:r>
            <a:endParaRPr sz="1800">
              <a:solidFill>
                <a:srgbClr val="434343"/>
              </a:solidFill>
              <a:latin typeface="Calibri"/>
              <a:ea typeface="Calibri"/>
              <a:cs typeface="Calibri"/>
              <a:sym typeface="Calibri"/>
            </a:endParaRPr>
          </a:p>
          <a:p>
            <a:pPr indent="0" lvl="0" marL="0" rtl="0" algn="l">
              <a:spcBef>
                <a:spcPts val="0"/>
              </a:spcBef>
              <a:spcAft>
                <a:spcPts val="0"/>
              </a:spcAft>
              <a:buNone/>
            </a:pPr>
            <a:r>
              <a:rPr b="1" lang="nl" sz="1800">
                <a:solidFill>
                  <a:srgbClr val="434343"/>
                </a:solidFill>
                <a:latin typeface="Calibri"/>
                <a:ea typeface="Calibri"/>
                <a:cs typeface="Calibri"/>
                <a:sym typeface="Calibri"/>
              </a:rPr>
              <a:t>Kosten voor 1 auto met deelkastje ingebouwd.</a:t>
            </a:r>
            <a:endParaRPr b="1"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Kosten kastje ongeveer *€150,- eenmalig</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Kosten inbouw kastje ongeveer *€100,- eenmalig</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Kosten datakaart voor verzenden data *€10,- per jaar</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Kosten kosten voor TMF software *€20,- per maand.</a:t>
            </a:r>
            <a:endParaRPr sz="1800">
              <a:solidFill>
                <a:srgbClr val="434343"/>
              </a:solidFill>
              <a:latin typeface="Calibri"/>
              <a:ea typeface="Calibri"/>
              <a:cs typeface="Calibri"/>
              <a:sym typeface="Calibri"/>
            </a:endParaRPr>
          </a:p>
          <a:p>
            <a:pPr indent="0" lvl="0" marL="0" rtl="0" algn="l">
              <a:spcBef>
                <a:spcPts val="0"/>
              </a:spcBef>
              <a:spcAft>
                <a:spcPts val="0"/>
              </a:spcAft>
              <a:buNone/>
            </a:pPr>
            <a:r>
              <a:t/>
            </a:r>
            <a:endParaRPr sz="1800">
              <a:solidFill>
                <a:srgbClr val="434343"/>
              </a:solidFill>
              <a:latin typeface="Calibri"/>
              <a:ea typeface="Calibri"/>
              <a:cs typeface="Calibri"/>
              <a:sym typeface="Calibri"/>
            </a:endParaRPr>
          </a:p>
          <a:p>
            <a:pPr indent="0" lvl="0" marL="0" rtl="0" algn="l">
              <a:spcBef>
                <a:spcPts val="0"/>
              </a:spcBef>
              <a:spcAft>
                <a:spcPts val="0"/>
              </a:spcAft>
              <a:buNone/>
            </a:pPr>
            <a:r>
              <a:rPr lang="nl" sz="1800">
                <a:solidFill>
                  <a:srgbClr val="434343"/>
                </a:solidFill>
                <a:latin typeface="Calibri"/>
                <a:ea typeface="Calibri"/>
                <a:cs typeface="Calibri"/>
                <a:sym typeface="Calibri"/>
              </a:rPr>
              <a:t>*Op dit moment worden deze kosten nog precies uitgerekend. Bovenstaand zijn de verwachte kosten waar we naar streven.</a:t>
            </a:r>
            <a:endParaRPr sz="1800">
              <a:solidFill>
                <a:srgbClr val="434343"/>
              </a:solidFill>
              <a:latin typeface="Calibri"/>
              <a:ea typeface="Calibri"/>
              <a:cs typeface="Calibri"/>
              <a:sym typeface="Calibri"/>
            </a:endParaRPr>
          </a:p>
        </p:txBody>
      </p:sp>
      <p:pic>
        <p:nvPicPr>
          <p:cNvPr id="267" name="Google Shape;267;p44"/>
          <p:cNvPicPr preferRelativeResize="0"/>
          <p:nvPr/>
        </p:nvPicPr>
        <p:blipFill>
          <a:blip r:embed="rId3">
            <a:alphaModFix/>
          </a:blip>
          <a:stretch>
            <a:fillRect/>
          </a:stretch>
        </p:blipFill>
        <p:spPr>
          <a:xfrm>
            <a:off x="7986225" y="4166025"/>
            <a:ext cx="1034400" cy="1034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45"/>
          <p:cNvPicPr preferRelativeResize="0"/>
          <p:nvPr/>
        </p:nvPicPr>
        <p:blipFill>
          <a:blip r:embed="rId3">
            <a:alphaModFix/>
          </a:blip>
          <a:stretch>
            <a:fillRect/>
          </a:stretch>
        </p:blipFill>
        <p:spPr>
          <a:xfrm>
            <a:off x="2240437" y="906851"/>
            <a:ext cx="4663123" cy="3329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D89"/>
        </a:solidFill>
      </p:bgPr>
    </p:bg>
    <p:spTree>
      <p:nvGrpSpPr>
        <p:cNvPr id="72" name="Shape 72"/>
        <p:cNvGrpSpPr/>
        <p:nvPr/>
      </p:nvGrpSpPr>
      <p:grpSpPr>
        <a:xfrm>
          <a:off x="0" y="0"/>
          <a:ext cx="0" cy="0"/>
          <a:chOff x="0" y="0"/>
          <a:chExt cx="0" cy="0"/>
        </a:xfrm>
      </p:grpSpPr>
      <p:sp>
        <p:nvSpPr>
          <p:cNvPr id="73" name="Google Shape;73;p16"/>
          <p:cNvSpPr txBox="1"/>
          <p:nvPr/>
        </p:nvSpPr>
        <p:spPr>
          <a:xfrm>
            <a:off x="1041750" y="2025300"/>
            <a:ext cx="7060500" cy="1092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 sz="5900">
                <a:solidFill>
                  <a:schemeClr val="lt1"/>
                </a:solidFill>
                <a:latin typeface="Calibri"/>
                <a:ea typeface="Calibri"/>
                <a:cs typeface="Calibri"/>
                <a:sym typeface="Calibri"/>
              </a:rPr>
              <a:t>Waarom Autodelen</a:t>
            </a:r>
            <a:endParaRPr sz="59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7"/>
          <p:cNvSpPr txBox="1"/>
          <p:nvPr/>
        </p:nvSpPr>
        <p:spPr>
          <a:xfrm>
            <a:off x="502975" y="322650"/>
            <a:ext cx="5466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De cijfers</a:t>
            </a:r>
            <a:endParaRPr sz="1800">
              <a:solidFill>
                <a:schemeClr val="dk2"/>
              </a:solidFill>
            </a:endParaRPr>
          </a:p>
        </p:txBody>
      </p:sp>
      <p:pic>
        <p:nvPicPr>
          <p:cNvPr id="79" name="Google Shape;79;p17"/>
          <p:cNvPicPr preferRelativeResize="0"/>
          <p:nvPr/>
        </p:nvPicPr>
        <p:blipFill>
          <a:blip r:embed="rId3">
            <a:alphaModFix/>
          </a:blip>
          <a:stretch>
            <a:fillRect/>
          </a:stretch>
        </p:blipFill>
        <p:spPr>
          <a:xfrm>
            <a:off x="7986225" y="4166025"/>
            <a:ext cx="1034400" cy="1034400"/>
          </a:xfrm>
          <a:prstGeom prst="rect">
            <a:avLst/>
          </a:prstGeom>
          <a:noFill/>
          <a:ln>
            <a:noFill/>
          </a:ln>
        </p:spPr>
      </p:pic>
      <p:sp>
        <p:nvSpPr>
          <p:cNvPr id="80" name="Google Shape;80;p17"/>
          <p:cNvSpPr txBox="1"/>
          <p:nvPr/>
        </p:nvSpPr>
        <p:spPr>
          <a:xfrm>
            <a:off x="655375" y="784350"/>
            <a:ext cx="8121600" cy="35094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Kostenbesparing. Als je minder dan 12.000 km/jaar rijdt, dan is autodelen meestal goedkoper dan autobezit.</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1 deelauto bespaart 3 tot 7 privéwagens. De schatting lopen uiteen en hangen af van de specifieke situatie.</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Autodelen zorgt voor 7-11% CO2-reductie per autodeler per jaar. Erg afhankelijk van of je samen bijvoorbeeld een elektrische auto gaat delen. Delen kan de omslag naar elektrische auto’s versnellen!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Autodelen zorgt voor 61-70% lager autobezit bij frequente gebruikers van autodelen.</a:t>
            </a:r>
            <a:endParaRPr sz="1800">
              <a:solidFill>
                <a:srgbClr val="434343"/>
              </a:solidFill>
              <a:latin typeface="Calibri"/>
              <a:ea typeface="Calibri"/>
              <a:cs typeface="Calibri"/>
              <a:sym typeface="Calibri"/>
            </a:endParaRPr>
          </a:p>
          <a:p>
            <a:pPr indent="-342900" lvl="0" marL="457200" rtl="0" algn="l">
              <a:spcBef>
                <a:spcPts val="0"/>
              </a:spcBef>
              <a:spcAft>
                <a:spcPts val="0"/>
              </a:spcAft>
              <a:buClr>
                <a:srgbClr val="FAA850"/>
              </a:buClr>
              <a:buSzPts val="1800"/>
              <a:buFont typeface="Calibri"/>
              <a:buChar char="❏"/>
            </a:pPr>
            <a:r>
              <a:rPr lang="nl" sz="1800">
                <a:solidFill>
                  <a:srgbClr val="434343"/>
                </a:solidFill>
                <a:latin typeface="Calibri"/>
                <a:ea typeface="Calibri"/>
                <a:cs typeface="Calibri"/>
                <a:sym typeface="Calibri"/>
              </a:rPr>
              <a:t>Je neemt sneller de fiets als je geen eigen auto hebt. Het is een extra prikkel om de fiets te nemen voor korte ritten.</a:t>
            </a:r>
            <a:endParaRPr sz="1800">
              <a:solidFill>
                <a:srgbClr val="434343"/>
              </a:solidFill>
              <a:latin typeface="Calibri"/>
              <a:ea typeface="Calibri"/>
              <a:cs typeface="Calibri"/>
              <a:sym typeface="Calibri"/>
            </a:endParaRPr>
          </a:p>
          <a:p>
            <a:pPr indent="0" lvl="0" marL="0" rtl="0" algn="l">
              <a:spcBef>
                <a:spcPts val="0"/>
              </a:spcBef>
              <a:spcAft>
                <a:spcPts val="0"/>
              </a:spcAft>
              <a:buNone/>
            </a:pPr>
            <a:r>
              <a:t/>
            </a:r>
            <a:endParaRPr sz="1800">
              <a:solidFill>
                <a:srgbClr val="434343"/>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18"/>
          <p:cNvPicPr preferRelativeResize="0"/>
          <p:nvPr/>
        </p:nvPicPr>
        <p:blipFill>
          <a:blip r:embed="rId3">
            <a:alphaModFix/>
          </a:blip>
          <a:stretch>
            <a:fillRect/>
          </a:stretch>
        </p:blipFill>
        <p:spPr>
          <a:xfrm>
            <a:off x="661925" y="1845175"/>
            <a:ext cx="4164150" cy="2533150"/>
          </a:xfrm>
          <a:prstGeom prst="rect">
            <a:avLst/>
          </a:prstGeom>
          <a:noFill/>
          <a:ln>
            <a:noFill/>
          </a:ln>
        </p:spPr>
      </p:pic>
      <p:sp>
        <p:nvSpPr>
          <p:cNvPr id="86" name="Google Shape;86;p18"/>
          <p:cNvSpPr txBox="1"/>
          <p:nvPr/>
        </p:nvSpPr>
        <p:spPr>
          <a:xfrm>
            <a:off x="502975" y="322650"/>
            <a:ext cx="5466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Wat doe je in een auto als je erin rijdt?</a:t>
            </a:r>
            <a:endParaRPr sz="1800">
              <a:solidFill>
                <a:schemeClr val="dk2"/>
              </a:solidFill>
            </a:endParaRPr>
          </a:p>
        </p:txBody>
      </p:sp>
      <p:pic>
        <p:nvPicPr>
          <p:cNvPr id="87" name="Google Shape;87;p18"/>
          <p:cNvPicPr preferRelativeResize="0"/>
          <p:nvPr/>
        </p:nvPicPr>
        <p:blipFill>
          <a:blip r:embed="rId4">
            <a:alphaModFix/>
          </a:blip>
          <a:stretch>
            <a:fillRect/>
          </a:stretch>
        </p:blipFill>
        <p:spPr>
          <a:xfrm>
            <a:off x="7986225" y="4166025"/>
            <a:ext cx="1034400" cy="1034400"/>
          </a:xfrm>
          <a:prstGeom prst="rect">
            <a:avLst/>
          </a:prstGeom>
          <a:noFill/>
          <a:ln>
            <a:noFill/>
          </a:ln>
        </p:spPr>
      </p:pic>
      <p:sp>
        <p:nvSpPr>
          <p:cNvPr id="88" name="Google Shape;88;p18"/>
          <p:cNvSpPr txBox="1"/>
          <p:nvPr/>
        </p:nvSpPr>
        <p:spPr>
          <a:xfrm>
            <a:off x="484050" y="784350"/>
            <a:ext cx="8451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800">
                <a:solidFill>
                  <a:srgbClr val="434343"/>
                </a:solidFill>
                <a:latin typeface="Calibri"/>
                <a:ea typeface="Calibri"/>
                <a:cs typeface="Calibri"/>
                <a:sym typeface="Calibri"/>
              </a:rPr>
              <a:t>In de</a:t>
            </a:r>
            <a:r>
              <a:rPr lang="nl" sz="1800">
                <a:solidFill>
                  <a:srgbClr val="434343"/>
                </a:solidFill>
                <a:latin typeface="Calibri"/>
                <a:ea typeface="Calibri"/>
                <a:cs typeface="Calibri"/>
                <a:sym typeface="Calibri"/>
              </a:rPr>
              <a:t> gemiddelde auto wordt maar 4% van de dag echt gereden. Maar hij kan natuurlijk wel bij bijvoorbeeld bij je werk geparkeerd staan.</a:t>
            </a:r>
            <a:endParaRPr sz="1800">
              <a:solidFill>
                <a:srgbClr val="434343"/>
              </a:solidFill>
              <a:latin typeface="Calibri"/>
              <a:ea typeface="Calibri"/>
              <a:cs typeface="Calibri"/>
              <a:sym typeface="Calibri"/>
            </a:endParaRPr>
          </a:p>
          <a:p>
            <a:pPr indent="0" lvl="0" marL="0" rtl="0" algn="l">
              <a:spcBef>
                <a:spcPts val="0"/>
              </a:spcBef>
              <a:spcAft>
                <a:spcPts val="0"/>
              </a:spcAft>
              <a:buNone/>
            </a:pPr>
            <a:r>
              <a:rPr lang="nl" sz="1800">
                <a:solidFill>
                  <a:srgbClr val="434343"/>
                </a:solidFill>
                <a:latin typeface="Calibri"/>
                <a:ea typeface="Calibri"/>
                <a:cs typeface="Calibri"/>
                <a:sym typeface="Calibri"/>
              </a:rPr>
              <a:t>‘Het zoeken van een parkeerplaats hangt erg van de specifieke locatie af’</a:t>
            </a:r>
            <a:endParaRPr sz="1800">
              <a:solidFill>
                <a:srgbClr val="434343"/>
              </a:solidFill>
              <a:latin typeface="Calibri"/>
              <a:ea typeface="Calibri"/>
              <a:cs typeface="Calibri"/>
              <a:sym typeface="Calibri"/>
            </a:endParaRPr>
          </a:p>
        </p:txBody>
      </p:sp>
      <p:sp>
        <p:nvSpPr>
          <p:cNvPr id="89" name="Google Shape;89;p18"/>
          <p:cNvSpPr txBox="1"/>
          <p:nvPr/>
        </p:nvSpPr>
        <p:spPr>
          <a:xfrm>
            <a:off x="5472750" y="2121713"/>
            <a:ext cx="29634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nl" sz="1800">
                <a:solidFill>
                  <a:srgbClr val="00AD89"/>
                </a:solidFill>
              </a:rPr>
              <a:t>‘Een leuke check is om eens te kijken hoeveel auto’s er in de ochtend nog geparkeerd staan in de wijk?!’</a:t>
            </a:r>
            <a:endParaRPr b="1" i="1" sz="1800">
              <a:solidFill>
                <a:srgbClr val="00AD8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9"/>
          <p:cNvSpPr txBox="1"/>
          <p:nvPr/>
        </p:nvSpPr>
        <p:spPr>
          <a:xfrm>
            <a:off x="502975" y="322650"/>
            <a:ext cx="5466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Aantal</a:t>
            </a:r>
            <a:r>
              <a:rPr b="1" lang="nl" sz="1800">
                <a:solidFill>
                  <a:srgbClr val="00AD89"/>
                </a:solidFill>
              </a:rPr>
              <a:t> deelauto’s in Nederland</a:t>
            </a:r>
            <a:endParaRPr sz="1800">
              <a:solidFill>
                <a:schemeClr val="dk2"/>
              </a:solidFill>
            </a:endParaRPr>
          </a:p>
        </p:txBody>
      </p:sp>
      <p:pic>
        <p:nvPicPr>
          <p:cNvPr id="95" name="Google Shape;95;p19"/>
          <p:cNvPicPr preferRelativeResize="0"/>
          <p:nvPr/>
        </p:nvPicPr>
        <p:blipFill>
          <a:blip r:embed="rId3">
            <a:alphaModFix/>
          </a:blip>
          <a:stretch>
            <a:fillRect/>
          </a:stretch>
        </p:blipFill>
        <p:spPr>
          <a:xfrm>
            <a:off x="8123275" y="0"/>
            <a:ext cx="1034400" cy="1034400"/>
          </a:xfrm>
          <a:prstGeom prst="rect">
            <a:avLst/>
          </a:prstGeom>
          <a:noFill/>
          <a:ln>
            <a:noFill/>
          </a:ln>
        </p:spPr>
      </p:pic>
      <p:sp>
        <p:nvSpPr>
          <p:cNvPr id="96" name="Google Shape;96;p19"/>
          <p:cNvSpPr txBox="1"/>
          <p:nvPr/>
        </p:nvSpPr>
        <p:spPr>
          <a:xfrm>
            <a:off x="502975" y="631950"/>
            <a:ext cx="7467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800">
                <a:solidFill>
                  <a:srgbClr val="434343"/>
                </a:solidFill>
                <a:latin typeface="Calibri"/>
                <a:ea typeface="Calibri"/>
                <a:cs typeface="Calibri"/>
                <a:sym typeface="Calibri"/>
              </a:rPr>
              <a:t>Het aantal deelauto's in Nederland is met 23% gestegen in 2023, van 6.442 in 2022 naar 7.920 voertuigen. Dat blijkt uit het jaarlijkse onderzoek van CROW-KpVV.</a:t>
            </a:r>
            <a:endParaRPr sz="1800">
              <a:solidFill>
                <a:srgbClr val="434343"/>
              </a:solidFill>
              <a:latin typeface="Calibri"/>
              <a:ea typeface="Calibri"/>
              <a:cs typeface="Calibri"/>
              <a:sym typeface="Calibri"/>
            </a:endParaRPr>
          </a:p>
        </p:txBody>
      </p:sp>
      <p:pic>
        <p:nvPicPr>
          <p:cNvPr id="97" name="Google Shape;97;p19"/>
          <p:cNvPicPr preferRelativeResize="0"/>
          <p:nvPr/>
        </p:nvPicPr>
        <p:blipFill>
          <a:blip r:embed="rId4">
            <a:alphaModFix/>
          </a:blip>
          <a:stretch>
            <a:fillRect/>
          </a:stretch>
        </p:blipFill>
        <p:spPr>
          <a:xfrm>
            <a:off x="120200" y="1638400"/>
            <a:ext cx="4070883" cy="2605375"/>
          </a:xfrm>
          <a:prstGeom prst="rect">
            <a:avLst/>
          </a:prstGeom>
          <a:noFill/>
          <a:ln>
            <a:noFill/>
          </a:ln>
        </p:spPr>
      </p:pic>
      <p:pic>
        <p:nvPicPr>
          <p:cNvPr id="98" name="Google Shape;98;p19"/>
          <p:cNvPicPr preferRelativeResize="0"/>
          <p:nvPr/>
        </p:nvPicPr>
        <p:blipFill>
          <a:blip r:embed="rId5">
            <a:alphaModFix/>
          </a:blip>
          <a:stretch>
            <a:fillRect/>
          </a:stretch>
        </p:blipFill>
        <p:spPr>
          <a:xfrm>
            <a:off x="4346400" y="1638400"/>
            <a:ext cx="4719846" cy="2605375"/>
          </a:xfrm>
          <a:prstGeom prst="rect">
            <a:avLst/>
          </a:prstGeom>
          <a:noFill/>
          <a:ln>
            <a:noFill/>
          </a:ln>
        </p:spPr>
      </p:pic>
      <p:sp>
        <p:nvSpPr>
          <p:cNvPr id="99" name="Google Shape;99;p19"/>
          <p:cNvSpPr txBox="1"/>
          <p:nvPr/>
        </p:nvSpPr>
        <p:spPr>
          <a:xfrm>
            <a:off x="120200" y="4203900"/>
            <a:ext cx="8274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300">
                <a:solidFill>
                  <a:srgbClr val="434343"/>
                </a:solidFill>
                <a:latin typeface="Calibri"/>
                <a:ea typeface="Calibri"/>
                <a:cs typeface="Calibri"/>
                <a:sym typeface="Calibri"/>
              </a:rPr>
              <a:t>*Roundtrip: auto’s hebben een vaste plek waar ze na de rit weer geparkeerd moeten worden.</a:t>
            </a:r>
            <a:endParaRPr sz="1300">
              <a:solidFill>
                <a:srgbClr val="434343"/>
              </a:solidFill>
              <a:latin typeface="Calibri"/>
              <a:ea typeface="Calibri"/>
              <a:cs typeface="Calibri"/>
              <a:sym typeface="Calibri"/>
            </a:endParaRPr>
          </a:p>
          <a:p>
            <a:pPr indent="0" lvl="0" marL="0" rtl="0" algn="l">
              <a:spcBef>
                <a:spcPts val="0"/>
              </a:spcBef>
              <a:spcAft>
                <a:spcPts val="0"/>
              </a:spcAft>
              <a:buNone/>
            </a:pPr>
            <a:r>
              <a:rPr lang="nl" sz="1300">
                <a:solidFill>
                  <a:srgbClr val="434343"/>
                </a:solidFill>
                <a:latin typeface="Calibri"/>
                <a:ea typeface="Calibri"/>
                <a:cs typeface="Calibri"/>
                <a:sym typeface="Calibri"/>
              </a:rPr>
              <a:t>*Free-floating: je kan ook enkele ritjes rijden en de auto op een bestemming achterlaten.</a:t>
            </a:r>
            <a:endParaRPr sz="1300">
              <a:solidFill>
                <a:srgbClr val="434343"/>
              </a:solidFill>
              <a:latin typeface="Calibri"/>
              <a:ea typeface="Calibri"/>
              <a:cs typeface="Calibri"/>
              <a:sym typeface="Calibri"/>
            </a:endParaRPr>
          </a:p>
          <a:p>
            <a:pPr indent="0" lvl="0" marL="0" rtl="0" algn="l">
              <a:spcBef>
                <a:spcPts val="0"/>
              </a:spcBef>
              <a:spcAft>
                <a:spcPts val="0"/>
              </a:spcAft>
              <a:buNone/>
            </a:pPr>
            <a:r>
              <a:rPr lang="nl" sz="1300">
                <a:solidFill>
                  <a:srgbClr val="434343"/>
                </a:solidFill>
                <a:latin typeface="Calibri"/>
                <a:ea typeface="Calibri"/>
                <a:cs typeface="Calibri"/>
                <a:sym typeface="Calibri"/>
              </a:rPr>
              <a:t>*</a:t>
            </a:r>
            <a:r>
              <a:rPr lang="nl" sz="1300">
                <a:solidFill>
                  <a:srgbClr val="434343"/>
                </a:solidFill>
                <a:latin typeface="Calibri"/>
                <a:ea typeface="Calibri"/>
                <a:cs typeface="Calibri"/>
                <a:sym typeface="Calibri"/>
              </a:rPr>
              <a:t>Community</a:t>
            </a:r>
            <a:r>
              <a:rPr lang="nl" sz="1300">
                <a:solidFill>
                  <a:srgbClr val="434343"/>
                </a:solidFill>
                <a:latin typeface="Calibri"/>
                <a:ea typeface="Calibri"/>
                <a:cs typeface="Calibri"/>
                <a:sym typeface="Calibri"/>
              </a:rPr>
              <a:t>-based: je deelt met een eigen groep een of meerdere auto’s</a:t>
            </a:r>
            <a:endParaRPr sz="1300">
              <a:solidFill>
                <a:srgbClr val="434343"/>
              </a:solidFill>
              <a:latin typeface="Calibri"/>
              <a:ea typeface="Calibri"/>
              <a:cs typeface="Calibri"/>
              <a:sym typeface="Calibri"/>
            </a:endParaRPr>
          </a:p>
          <a:p>
            <a:pPr indent="0" lvl="0" marL="0" rtl="0" algn="l">
              <a:spcBef>
                <a:spcPts val="0"/>
              </a:spcBef>
              <a:spcAft>
                <a:spcPts val="0"/>
              </a:spcAft>
              <a:buNone/>
            </a:pPr>
            <a:r>
              <a:rPr lang="nl" sz="1300">
                <a:solidFill>
                  <a:srgbClr val="434343"/>
                </a:solidFill>
                <a:latin typeface="Calibri"/>
                <a:ea typeface="Calibri"/>
                <a:cs typeface="Calibri"/>
                <a:sym typeface="Calibri"/>
              </a:rPr>
              <a:t>*P2P Keyless: je deelt tussen </a:t>
            </a:r>
            <a:r>
              <a:rPr lang="nl" sz="1300">
                <a:solidFill>
                  <a:srgbClr val="434343"/>
                </a:solidFill>
                <a:latin typeface="Calibri"/>
                <a:ea typeface="Calibri"/>
                <a:cs typeface="Calibri"/>
                <a:sym typeface="Calibri"/>
              </a:rPr>
              <a:t>individuen</a:t>
            </a:r>
            <a:r>
              <a:rPr lang="nl" sz="1300">
                <a:solidFill>
                  <a:srgbClr val="434343"/>
                </a:solidFill>
                <a:latin typeface="Calibri"/>
                <a:ea typeface="Calibri"/>
                <a:cs typeface="Calibri"/>
                <a:sym typeface="Calibri"/>
              </a:rPr>
              <a:t> elkaars auto’s die via een app geopend kunnen worden.</a:t>
            </a:r>
            <a:endParaRPr sz="1300">
              <a:solidFill>
                <a:srgbClr val="434343"/>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nvSpPr>
        <p:spPr>
          <a:xfrm>
            <a:off x="502975" y="322650"/>
            <a:ext cx="657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 Waarom </a:t>
            </a:r>
            <a:r>
              <a:rPr b="1" lang="nl" sz="1800" u="sng">
                <a:solidFill>
                  <a:srgbClr val="00AD89"/>
                </a:solidFill>
              </a:rPr>
              <a:t>niet</a:t>
            </a:r>
            <a:r>
              <a:rPr b="1" lang="nl" sz="1800">
                <a:solidFill>
                  <a:srgbClr val="00AD89"/>
                </a:solidFill>
              </a:rPr>
              <a:t> autodelen</a:t>
            </a:r>
            <a:endParaRPr sz="1800">
              <a:solidFill>
                <a:schemeClr val="dk2"/>
              </a:solidFill>
            </a:endParaRPr>
          </a:p>
        </p:txBody>
      </p:sp>
      <p:pic>
        <p:nvPicPr>
          <p:cNvPr id="105" name="Google Shape;105;p20"/>
          <p:cNvPicPr preferRelativeResize="0"/>
          <p:nvPr/>
        </p:nvPicPr>
        <p:blipFill>
          <a:blip r:embed="rId3">
            <a:alphaModFix/>
          </a:blip>
          <a:stretch>
            <a:fillRect/>
          </a:stretch>
        </p:blipFill>
        <p:spPr>
          <a:xfrm>
            <a:off x="7986225" y="4166025"/>
            <a:ext cx="1034400" cy="1034400"/>
          </a:xfrm>
          <a:prstGeom prst="rect">
            <a:avLst/>
          </a:prstGeom>
          <a:noFill/>
          <a:ln>
            <a:noFill/>
          </a:ln>
        </p:spPr>
      </p:pic>
      <p:graphicFrame>
        <p:nvGraphicFramePr>
          <p:cNvPr id="106" name="Google Shape;106;p20"/>
          <p:cNvGraphicFramePr/>
          <p:nvPr/>
        </p:nvGraphicFramePr>
        <p:xfrm>
          <a:off x="371963" y="860538"/>
          <a:ext cx="3000000" cy="3000000"/>
        </p:xfrm>
        <a:graphic>
          <a:graphicData uri="http://schemas.openxmlformats.org/drawingml/2006/table">
            <a:tbl>
              <a:tblPr>
                <a:noFill/>
                <a:tableStyleId>{9C316450-E4C8-418A-B0AD-B25EF181C50B}</a:tableStyleId>
              </a:tblPr>
              <a:tblGrid>
                <a:gridCol w="2424000"/>
                <a:gridCol w="6080250"/>
              </a:tblGrid>
              <a:tr h="381000">
                <a:tc>
                  <a:txBody>
                    <a:bodyPr/>
                    <a:lstStyle/>
                    <a:p>
                      <a:pPr indent="0" lvl="0" marL="0" rtl="0" algn="l">
                        <a:spcBef>
                          <a:spcPts val="0"/>
                        </a:spcBef>
                        <a:spcAft>
                          <a:spcPts val="0"/>
                        </a:spcAft>
                        <a:buNone/>
                      </a:pPr>
                      <a:r>
                        <a:rPr b="1" lang="nl" sz="1200">
                          <a:solidFill>
                            <a:schemeClr val="lt1"/>
                          </a:solidFill>
                        </a:rPr>
                        <a:t>Bezwaren</a:t>
                      </a:r>
                      <a:endParaRPr b="1" sz="1200">
                        <a:solidFill>
                          <a:schemeClr val="lt1"/>
                        </a:solidFill>
                      </a:endParaRPr>
                    </a:p>
                  </a:txBody>
                  <a:tcPr marT="91425" marB="91425" marR="91425" marL="91425">
                    <a:solidFill>
                      <a:srgbClr val="00AD89"/>
                    </a:solidFill>
                  </a:tcPr>
                </a:tc>
                <a:tc>
                  <a:txBody>
                    <a:bodyPr/>
                    <a:lstStyle/>
                    <a:p>
                      <a:pPr indent="0" lvl="0" marL="0" rtl="0" algn="l">
                        <a:spcBef>
                          <a:spcPts val="0"/>
                        </a:spcBef>
                        <a:spcAft>
                          <a:spcPts val="0"/>
                        </a:spcAft>
                        <a:buNone/>
                      </a:pPr>
                      <a:r>
                        <a:rPr b="1" lang="nl" sz="1200">
                          <a:solidFill>
                            <a:schemeClr val="lt1"/>
                          </a:solidFill>
                        </a:rPr>
                        <a:t>Ervaring</a:t>
                      </a:r>
                      <a:endParaRPr b="1" sz="1200">
                        <a:solidFill>
                          <a:schemeClr val="lt1"/>
                        </a:solidFill>
                      </a:endParaRPr>
                    </a:p>
                  </a:txBody>
                  <a:tcPr marT="91425" marB="91425" marR="91425" marL="91425">
                    <a:solidFill>
                      <a:srgbClr val="00AD89"/>
                    </a:solidFill>
                  </a:tcPr>
                </a:tc>
              </a:tr>
              <a:tr h="381000">
                <a:tc>
                  <a:txBody>
                    <a:bodyPr/>
                    <a:lstStyle/>
                    <a:p>
                      <a:pPr indent="0" lvl="0" marL="0" rtl="0" algn="l">
                        <a:spcBef>
                          <a:spcPts val="0"/>
                        </a:spcBef>
                        <a:spcAft>
                          <a:spcPts val="0"/>
                        </a:spcAft>
                        <a:buClr>
                          <a:schemeClr val="dk1"/>
                        </a:buClr>
                        <a:buSzPts val="1100"/>
                        <a:buFont typeface="Arial"/>
                        <a:buNone/>
                      </a:pPr>
                      <a:r>
                        <a:rPr lang="nl">
                          <a:solidFill>
                            <a:srgbClr val="434343"/>
                          </a:solidFill>
                          <a:latin typeface="Calibri"/>
                          <a:ea typeface="Calibri"/>
                          <a:cs typeface="Calibri"/>
                          <a:sym typeface="Calibri"/>
                        </a:rPr>
                        <a:t>Duur, je schrikt van de prijs van een ritje met Mywheels.</a:t>
                      </a:r>
                      <a:endParaRPr>
                        <a:solidFill>
                          <a:srgbClr val="434343"/>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nl">
                          <a:solidFill>
                            <a:srgbClr val="434343"/>
                          </a:solidFill>
                          <a:latin typeface="Calibri"/>
                          <a:ea typeface="Calibri"/>
                          <a:cs typeface="Calibri"/>
                          <a:sym typeface="Calibri"/>
                        </a:rPr>
                        <a:t>De echte kosten die je zelf maakt voor autorijden worden vaak vergeten. Kosten zoals afschrijving, verzekering, wegenbelasting en onderhoud. Je vergelijkt vaak je tank/laadkosten met de kosten van je deelauto ritje.</a:t>
                      </a:r>
                      <a:endParaRPr>
                        <a:solidFill>
                          <a:srgbClr val="434343"/>
                        </a:solidFill>
                        <a:latin typeface="Calibri"/>
                        <a:ea typeface="Calibri"/>
                        <a:cs typeface="Calibri"/>
                        <a:sym typeface="Calibri"/>
                      </a:endParaRPr>
                    </a:p>
                  </a:txBody>
                  <a:tcPr marT="91425" marB="91425" marR="91425" marL="91425"/>
                </a:tc>
              </a:tr>
              <a:tr h="381000">
                <a:tc>
                  <a:txBody>
                    <a:bodyPr/>
                    <a:lstStyle/>
                    <a:p>
                      <a:pPr indent="0" lvl="0" marL="0" rtl="0" algn="l">
                        <a:spcBef>
                          <a:spcPts val="0"/>
                        </a:spcBef>
                        <a:spcAft>
                          <a:spcPts val="0"/>
                        </a:spcAft>
                        <a:buNone/>
                      </a:pPr>
                      <a:r>
                        <a:rPr lang="nl">
                          <a:solidFill>
                            <a:srgbClr val="434343"/>
                          </a:solidFill>
                          <a:latin typeface="Calibri"/>
                          <a:ea typeface="Calibri"/>
                          <a:cs typeface="Calibri"/>
                          <a:sym typeface="Calibri"/>
                        </a:rPr>
                        <a:t>Je kan misgrijpen.</a:t>
                      </a:r>
                      <a:endParaRPr>
                        <a:solidFill>
                          <a:srgbClr val="434343"/>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nl">
                          <a:solidFill>
                            <a:srgbClr val="434343"/>
                          </a:solidFill>
                          <a:latin typeface="Calibri"/>
                          <a:ea typeface="Calibri"/>
                          <a:cs typeface="Calibri"/>
                          <a:sym typeface="Calibri"/>
                        </a:rPr>
                        <a:t>Gebeurt in de praktijk niet vaak. Je kan als je elkaar kent in noodgevallen vragen of je de auto toch kan gebruiken of een MyWheels auto als backup gebruiken. De kans wordt kleiner als je meer auto’s met een groep deelt.</a:t>
                      </a:r>
                      <a:endParaRPr>
                        <a:solidFill>
                          <a:srgbClr val="434343"/>
                        </a:solidFill>
                        <a:latin typeface="Calibri"/>
                        <a:ea typeface="Calibri"/>
                        <a:cs typeface="Calibri"/>
                        <a:sym typeface="Calibri"/>
                      </a:endParaRPr>
                    </a:p>
                  </a:txBody>
                  <a:tcPr marT="91425" marB="91425" marR="91425" marL="91425"/>
                </a:tc>
              </a:tr>
              <a:tr h="538975">
                <a:tc>
                  <a:txBody>
                    <a:bodyPr/>
                    <a:lstStyle/>
                    <a:p>
                      <a:pPr indent="0" lvl="0" marL="0" rtl="0" algn="l">
                        <a:spcBef>
                          <a:spcPts val="0"/>
                        </a:spcBef>
                        <a:spcAft>
                          <a:spcPts val="0"/>
                        </a:spcAft>
                        <a:buClr>
                          <a:schemeClr val="dk1"/>
                        </a:buClr>
                        <a:buSzPts val="1100"/>
                        <a:buFont typeface="Arial"/>
                        <a:buNone/>
                      </a:pPr>
                      <a:r>
                        <a:rPr lang="nl">
                          <a:solidFill>
                            <a:srgbClr val="434343"/>
                          </a:solidFill>
                          <a:latin typeface="Calibri"/>
                          <a:ea typeface="Calibri"/>
                          <a:cs typeface="Calibri"/>
                          <a:sym typeface="Calibri"/>
                        </a:rPr>
                        <a:t>De auto wordt vies achtergelaten.</a:t>
                      </a:r>
                      <a:endParaRPr>
                        <a:solidFill>
                          <a:srgbClr val="434343"/>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nl">
                          <a:solidFill>
                            <a:srgbClr val="434343"/>
                          </a:solidFill>
                          <a:latin typeface="Calibri"/>
                          <a:ea typeface="Calibri"/>
                          <a:cs typeface="Calibri"/>
                          <a:sym typeface="Calibri"/>
                        </a:rPr>
                        <a:t>In warme deelgroepen waar men elkaar kent is dit risico minder hoog dan bij meer anonieme deeloplossingen zoals MyWheels.</a:t>
                      </a:r>
                      <a:endParaRPr>
                        <a:solidFill>
                          <a:srgbClr val="434343"/>
                        </a:solidFill>
                        <a:latin typeface="Calibri"/>
                        <a:ea typeface="Calibri"/>
                        <a:cs typeface="Calibri"/>
                        <a:sym typeface="Calibri"/>
                      </a:endParaRPr>
                    </a:p>
                  </a:txBody>
                  <a:tcPr marT="91425" marB="91425" marR="91425" marL="91425"/>
                </a:tc>
              </a:tr>
              <a:tr h="381000">
                <a:tc>
                  <a:txBody>
                    <a:bodyPr/>
                    <a:lstStyle/>
                    <a:p>
                      <a:pPr indent="0" lvl="0" marL="0" rtl="0" algn="l">
                        <a:spcBef>
                          <a:spcPts val="0"/>
                        </a:spcBef>
                        <a:spcAft>
                          <a:spcPts val="0"/>
                        </a:spcAft>
                        <a:buNone/>
                      </a:pPr>
                      <a:r>
                        <a:rPr lang="nl">
                          <a:solidFill>
                            <a:srgbClr val="434343"/>
                          </a:solidFill>
                          <a:latin typeface="Calibri"/>
                          <a:ea typeface="Calibri"/>
                          <a:cs typeface="Calibri"/>
                          <a:sym typeface="Calibri"/>
                        </a:rPr>
                        <a:t>Het is meer gedoe, je moet plannen en reserveren.</a:t>
                      </a:r>
                      <a:endParaRPr>
                        <a:solidFill>
                          <a:srgbClr val="434343"/>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nl">
                          <a:solidFill>
                            <a:srgbClr val="434343"/>
                          </a:solidFill>
                          <a:latin typeface="Calibri"/>
                          <a:ea typeface="Calibri"/>
                          <a:cs typeface="Calibri"/>
                          <a:sym typeface="Calibri"/>
                        </a:rPr>
                        <a:t>Dat klopt, de Vereniging Deelauto wil je daarom zo goed mogelijk ondersteunen.</a:t>
                      </a:r>
                      <a:endParaRPr>
                        <a:solidFill>
                          <a:srgbClr val="434343"/>
                        </a:solidFill>
                        <a:latin typeface="Calibri"/>
                        <a:ea typeface="Calibri"/>
                        <a:cs typeface="Calibri"/>
                        <a:sym typeface="Calibri"/>
                      </a:endParaRPr>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nl">
                          <a:solidFill>
                            <a:srgbClr val="434343"/>
                          </a:solidFill>
                          <a:latin typeface="Calibri"/>
                          <a:ea typeface="Calibri"/>
                          <a:cs typeface="Calibri"/>
                          <a:sym typeface="Calibri"/>
                        </a:rPr>
                        <a:t>Ik kan de auto niet voor vakantie gebruiken.</a:t>
                      </a:r>
                      <a:endParaRPr>
                        <a:solidFill>
                          <a:srgbClr val="434343"/>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nl">
                          <a:solidFill>
                            <a:srgbClr val="434343"/>
                          </a:solidFill>
                          <a:latin typeface="Calibri"/>
                          <a:ea typeface="Calibri"/>
                          <a:cs typeface="Calibri"/>
                          <a:sym typeface="Calibri"/>
                        </a:rPr>
                        <a:t>Een optie is om tijdens de vakantieperiode een auto te huren. Hoe meer auto’s je in een groep deelt hoe groter de mogelijkheid om samen af te spreken dat bepaalde auto’s ook voor een vakantie gebruikt kunnen worden.</a:t>
                      </a:r>
                      <a:endParaRPr>
                        <a:solidFill>
                          <a:srgbClr val="434343"/>
                        </a:solidFill>
                        <a:latin typeface="Calibri"/>
                        <a:ea typeface="Calibri"/>
                        <a:cs typeface="Calibri"/>
                        <a:sym typeface="Calibri"/>
                      </a:endParaRPr>
                    </a:p>
                  </a:txBody>
                  <a:tcPr marT="91425" marB="91425" marR="91425" marL="914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nvSpPr>
        <p:spPr>
          <a:xfrm>
            <a:off x="502975" y="322650"/>
            <a:ext cx="7483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00AD89"/>
                </a:solidFill>
              </a:rPr>
              <a:t>Hoe </a:t>
            </a:r>
            <a:r>
              <a:rPr b="1" lang="nl" sz="1800">
                <a:solidFill>
                  <a:srgbClr val="00AD89"/>
                </a:solidFill>
              </a:rPr>
              <a:t>logisch is een eigen auto</a:t>
            </a:r>
            <a:endParaRPr sz="1800">
              <a:solidFill>
                <a:schemeClr val="dk2"/>
              </a:solidFill>
            </a:endParaRPr>
          </a:p>
        </p:txBody>
      </p:sp>
      <p:pic>
        <p:nvPicPr>
          <p:cNvPr id="112" name="Google Shape;112;p21"/>
          <p:cNvPicPr preferRelativeResize="0"/>
          <p:nvPr/>
        </p:nvPicPr>
        <p:blipFill>
          <a:blip r:embed="rId3">
            <a:alphaModFix/>
          </a:blip>
          <a:stretch>
            <a:fillRect/>
          </a:stretch>
        </p:blipFill>
        <p:spPr>
          <a:xfrm>
            <a:off x="7986225" y="4166025"/>
            <a:ext cx="1034400" cy="1034400"/>
          </a:xfrm>
          <a:prstGeom prst="rect">
            <a:avLst/>
          </a:prstGeom>
          <a:noFill/>
          <a:ln>
            <a:noFill/>
          </a:ln>
        </p:spPr>
      </p:pic>
      <p:sp>
        <p:nvSpPr>
          <p:cNvPr id="113" name="Google Shape;113;p21"/>
          <p:cNvSpPr txBox="1"/>
          <p:nvPr/>
        </p:nvSpPr>
        <p:spPr>
          <a:xfrm>
            <a:off x="816150" y="784350"/>
            <a:ext cx="7354500" cy="379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nl" sz="1500">
                <a:solidFill>
                  <a:srgbClr val="434343"/>
                </a:solidFill>
                <a:latin typeface="Calibri"/>
                <a:ea typeface="Calibri"/>
                <a:cs typeface="Calibri"/>
                <a:sym typeface="Calibri"/>
              </a:rPr>
              <a:t>Na jarenlang hashtag#AutoDelen overweeg ik om een hashtag#EigenAuto te kopen. Maar voordat ik besluit, heb ik 'n paar vragen om te bevestigen dat dit de juiste oplossing is:</a:t>
            </a:r>
            <a:endParaRPr b="1" sz="1500">
              <a:solidFill>
                <a:srgbClr val="434343"/>
              </a:solidFill>
              <a:latin typeface="Calibri"/>
              <a:ea typeface="Calibri"/>
              <a:cs typeface="Calibri"/>
              <a:sym typeface="Calibri"/>
            </a:endParaRPr>
          </a:p>
          <a:p>
            <a:pPr indent="0" lvl="0" marL="0" rtl="0" algn="l">
              <a:lnSpc>
                <a:spcPct val="115000"/>
              </a:lnSpc>
              <a:spcBef>
                <a:spcPts val="1200"/>
              </a:spcBef>
              <a:spcAft>
                <a:spcPts val="0"/>
              </a:spcAft>
              <a:buNone/>
            </a:pPr>
            <a:r>
              <a:rPr lang="nl" sz="1500">
                <a:solidFill>
                  <a:srgbClr val="434343"/>
                </a:solidFill>
                <a:latin typeface="Calibri"/>
                <a:ea typeface="Calibri"/>
                <a:cs typeface="Calibri"/>
                <a:sym typeface="Calibri"/>
              </a:rPr>
              <a:t>1.🚘 Op hashtag#Facebook stond dat je voor je hashtag#EigenAuto zelf een opslagplek moet regelen. Klopt dat echt? Ik heb helaas geen plek, want mijn tuin staat al vol met trampoline etc. voor de kids).</a:t>
            </a:r>
            <a:endParaRPr sz="1500">
              <a:solidFill>
                <a:srgbClr val="434343"/>
              </a:solidFill>
              <a:latin typeface="Calibri"/>
              <a:ea typeface="Calibri"/>
              <a:cs typeface="Calibri"/>
              <a:sym typeface="Calibri"/>
            </a:endParaRPr>
          </a:p>
          <a:p>
            <a:pPr indent="0" lvl="0" marL="0" rtl="0" algn="l">
              <a:lnSpc>
                <a:spcPct val="115000"/>
              </a:lnSpc>
              <a:spcBef>
                <a:spcPts val="1200"/>
              </a:spcBef>
              <a:spcAft>
                <a:spcPts val="0"/>
              </a:spcAft>
              <a:buNone/>
            </a:pPr>
            <a:r>
              <a:rPr lang="nl" sz="1500">
                <a:solidFill>
                  <a:srgbClr val="434343"/>
                </a:solidFill>
                <a:latin typeface="Calibri"/>
                <a:ea typeface="Calibri"/>
                <a:cs typeface="Calibri"/>
                <a:sym typeface="Calibri"/>
              </a:rPr>
              <a:t>2.🤸‍♀️ Ik las dat sommigen dit oplossen door hun hashtag#EigenAuto op STRAAT te zetten. Dat kan toch niet! Dat mag toch met geen van mijn bezittingen of mis ik iets? En sowieso, moeten op die plekken geen kids spelen? Het ziet er ook niet uit als iedereen dat zomaar zou doen! Moeten we dan woonwijken helemaal gaan inrichten voor auto's?</a:t>
            </a:r>
            <a:endParaRPr sz="1500">
              <a:solidFill>
                <a:srgbClr val="434343"/>
              </a:solidFill>
              <a:latin typeface="Calibri"/>
              <a:ea typeface="Calibri"/>
              <a:cs typeface="Calibri"/>
              <a:sym typeface="Calibri"/>
            </a:endParaRPr>
          </a:p>
          <a:p>
            <a:pPr indent="0" lvl="0" marL="0" rtl="0" algn="l">
              <a:lnSpc>
                <a:spcPct val="115000"/>
              </a:lnSpc>
              <a:spcBef>
                <a:spcPts val="1200"/>
              </a:spcBef>
              <a:spcAft>
                <a:spcPts val="1200"/>
              </a:spcAft>
              <a:buNone/>
            </a:pPr>
            <a:r>
              <a:rPr lang="nl" sz="1500">
                <a:solidFill>
                  <a:srgbClr val="434343"/>
                </a:solidFill>
                <a:latin typeface="Calibri"/>
                <a:ea typeface="Calibri"/>
                <a:cs typeface="Calibri"/>
                <a:sym typeface="Calibri"/>
              </a:rPr>
              <a:t>3. 🕰 Wat doe je eigenlijk met je hashtag#EigenAuto wanneer je hem niet gebruikt? Ik ben zo gewend geraakt aan betalen voor gebruik dat ik me niet kan voorstellen dat ik moet betalen voor de overige 97% van de tijd! Is hier een slimme truc voor?</a:t>
            </a:r>
            <a:endParaRPr sz="1500">
              <a:solidFill>
                <a:srgbClr val="434343"/>
              </a:solidFill>
              <a:latin typeface="Calibri"/>
              <a:ea typeface="Calibri"/>
              <a:cs typeface="Calibri"/>
              <a:sym typeface="Calibri"/>
            </a:endParaRPr>
          </a:p>
        </p:txBody>
      </p:sp>
      <p:sp>
        <p:nvSpPr>
          <p:cNvPr id="114" name="Google Shape;114;p21"/>
          <p:cNvSpPr txBox="1"/>
          <p:nvPr/>
        </p:nvSpPr>
        <p:spPr>
          <a:xfrm>
            <a:off x="799350" y="4582350"/>
            <a:ext cx="365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a:latin typeface="Calibri"/>
                <a:ea typeface="Calibri"/>
                <a:cs typeface="Calibri"/>
                <a:sym typeface="Calibri"/>
              </a:rPr>
              <a:t>B</a:t>
            </a:r>
            <a:r>
              <a:rPr lang="nl">
                <a:latin typeface="Calibri"/>
                <a:ea typeface="Calibri"/>
                <a:cs typeface="Calibri"/>
                <a:sym typeface="Calibri"/>
              </a:rPr>
              <a:t>ron: </a:t>
            </a:r>
            <a:r>
              <a:rPr lang="nl" u="sng">
                <a:solidFill>
                  <a:schemeClr val="hlink"/>
                </a:solidFill>
                <a:latin typeface="Calibri"/>
                <a:ea typeface="Calibri"/>
                <a:cs typeface="Calibri"/>
                <a:sym typeface="Calibri"/>
                <a:hlinkClick r:id="rId4"/>
              </a:rPr>
              <a:t>https://www.thelabofthought.co/</a:t>
            </a: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